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1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3"/>
  </p:sldMasterIdLst>
  <p:notesMasterIdLst>
    <p:notesMasterId r:id="rId5"/>
  </p:notesMasterIdLst>
  <p:handoutMasterIdLst>
    <p:handoutMasterId r:id="rId19"/>
  </p:handoutMasterIdLst>
  <p:sldIdLst>
    <p:sldId id="439" r:id="rId4"/>
    <p:sldId id="3226" r:id="rId6"/>
    <p:sldId id="3229" r:id="rId7"/>
    <p:sldId id="3230" r:id="rId8"/>
    <p:sldId id="3231" r:id="rId9"/>
    <p:sldId id="3232" r:id="rId10"/>
    <p:sldId id="3233" r:id="rId11"/>
    <p:sldId id="3234" r:id="rId12"/>
    <p:sldId id="3235" r:id="rId13"/>
    <p:sldId id="3236" r:id="rId14"/>
    <p:sldId id="3237" r:id="rId15"/>
    <p:sldId id="3238" r:id="rId16"/>
    <p:sldId id="3239" r:id="rId17"/>
    <p:sldId id="3242" r:id="rId18"/>
  </p:sldIdLst>
  <p:sldSz cx="12192000" cy="6858000"/>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zsh" initials="" lastIdx="0" clrIdx="0"/>
  <p:cmAuthor id="7" name="zhaolihai" initials="z" lastIdx="1" clrIdx="6"/>
  <p:cmAuthor id="1" name="Luo Jie" initials="" lastIdx="10" clrIdx="2"/>
  <p:cmAuthor id="8" name="Yan Y Yang" initials="YYY" lastIdx="1" clrIdx="7"/>
  <p:cmAuthor id="2" name="王冰" initials="王" lastIdx="1" clrIdx="1"/>
  <p:cmAuthor id="3" name="J" initials="J" lastIdx="2" clrIdx="4"/>
  <p:cmAuthor id="10" name="admin" initials="a" lastIdx="1" clrIdx="9"/>
  <p:cmAuthor id="4" name="ddppqq" initials="d" lastIdx="0" clrIdx="3"/>
  <p:cmAuthor id="5" name="Cherry XH Li" initials="CXL" lastIdx="11" clrIdx="4"/>
  <p:cmAuthor id="75" name="作者" initials="A" lastIdx="0" clrIdx="24"/>
  <p:cmAuthor id="6" name="吴永建" initials="吴永建" lastIdx="19" clrIdx="5"/>
  <p:cmAuthor id="76" name="王蔚" initials="王蔚" lastIdx="11" clrIdx="25"/>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0"/>
      </p:ext>
    </p:extLst>
  </p:showPr>
  <p:clrMru>
    <a:srgbClr val="86006A"/>
    <a:srgbClr val="E800BA"/>
    <a:srgbClr val="FFFFFF"/>
    <a:srgbClr val="BE009D"/>
    <a:srgbClr val="70005F"/>
    <a:srgbClr val="EBEDF0"/>
    <a:srgbClr val="BFBFBF"/>
    <a:srgbClr val="7F7F7F"/>
    <a:srgbClr val="E4E0E0"/>
    <a:srgbClr val="0633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34" autoAdjust="0"/>
    <p:restoredTop sz="77933" autoAdjust="0"/>
  </p:normalViewPr>
  <p:slideViewPr>
    <p:cSldViewPr snapToGrid="0">
      <p:cViewPr varScale="1">
        <p:scale>
          <a:sx n="126" d="100"/>
          <a:sy n="126" d="100"/>
        </p:scale>
        <p:origin x="1206" y="12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200" d="100"/>
        <a:sy n="200" d="100"/>
      </p:scale>
      <p:origin x="0" y="-11127"/>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4" Type="http://schemas.openxmlformats.org/officeDocument/2006/relationships/tags" Target="tags/tag3.xml"/><Relationship Id="rId23" Type="http://schemas.openxmlformats.org/officeDocument/2006/relationships/commentAuthors" Target="commentAuthors.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handoutMaster" Target="handoutMasters/handoutMaster1.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EEE64E-9A2D-4D02-BD46-DFCFC74B5EE4}"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D3604F-F5C7-412C-AE28-FF961BD94C8A}"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100" b="0" i="0" cap="none" spc="0" dirty="0">
                <a:ln w="0"/>
                <a:effectLst>
                  <a:outerShdw blurRad="38100" dist="19050" dir="2700000" algn="tl" rotWithShape="0">
                    <a:schemeClr val="dk1">
                      <a:alpha val="40000"/>
                    </a:schemeClr>
                  </a:outerShdw>
                </a:effectLst>
              </a:rPr>
              <a:t>大家好我是张润泽</a:t>
            </a:r>
            <a:r>
              <a:rPr lang="en-US" altLang="zh-CN" sz="2100" b="0" i="0" cap="none" spc="0" dirty="0">
                <a:ln w="0"/>
                <a:effectLst>
                  <a:outerShdw blurRad="38100" dist="19050" dir="2700000" algn="tl" rotWithShape="0">
                    <a:schemeClr val="dk1">
                      <a:alpha val="40000"/>
                    </a:schemeClr>
                  </a:outerShdw>
                </a:effectLst>
              </a:rPr>
              <a:t> </a:t>
            </a:r>
            <a:r>
              <a:rPr lang="zh-CN" altLang="en-US" sz="2100" b="0" i="0" cap="none" spc="0" dirty="0">
                <a:ln w="0"/>
                <a:effectLst>
                  <a:outerShdw blurRad="38100" dist="19050" dir="2700000" algn="tl" rotWithShape="0">
                    <a:schemeClr val="dk1">
                      <a:alpha val="40000"/>
                    </a:schemeClr>
                  </a:outerShdw>
                </a:effectLst>
              </a:rPr>
              <a:t>很高兴今天有机会</a:t>
            </a:r>
            <a:r>
              <a:rPr lang="zh-CN" altLang="en-US" sz="2100" b="0" i="0" cap="none" spc="0" dirty="0">
                <a:ln w="0"/>
                <a:effectLst>
                  <a:outerShdw blurRad="38100" dist="19050" dir="2700000" algn="tl" rotWithShape="0">
                    <a:schemeClr val="dk1">
                      <a:alpha val="40000"/>
                    </a:schemeClr>
                  </a:outerShdw>
                </a:effectLst>
              </a:rPr>
              <a:t>能给大家分享一下我的科研经历</a:t>
            </a:r>
            <a:endParaRPr lang="zh-CN" altLang="en-US" sz="2100" b="0" i="0" cap="none" spc="0" dirty="0">
              <a:ln w="0"/>
              <a:effectLst>
                <a:outerShdw blurRad="38100" dist="19050" dir="2700000" algn="tl" rotWithShape="0">
                  <a:schemeClr val="dk1">
                    <a:alpha val="40000"/>
                  </a:schemeClr>
                </a:outerShdw>
              </a:effectLst>
            </a:endParaRPr>
          </a:p>
        </p:txBody>
      </p:sp>
      <p:sp>
        <p:nvSpPr>
          <p:cNvPr id="4" name="灯片编号占位符 3"/>
          <p:cNvSpPr>
            <a:spLocks noGrp="1"/>
          </p:cNvSpPr>
          <p:nvPr>
            <p:ph type="sldNum" sz="quarter" idx="10"/>
          </p:nvPr>
        </p:nvSpPr>
        <p:spPr/>
        <p:txBody>
          <a:bodyPr/>
          <a:lstStyle/>
          <a:p>
            <a:fld id="{8ED3604F-F5C7-412C-AE28-FF961BD94C8A}" type="slidenum">
              <a:rPr lang="en-US" smtClean="0"/>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第二个例子也就是我的第二篇</a:t>
            </a:r>
            <a:r>
              <a:rPr lang="en-US" altLang="zh-CN"/>
              <a:t>siggraph</a:t>
            </a:r>
            <a:r>
              <a:rPr lang="zh-CN" altLang="en-US"/>
              <a:t>文章</a:t>
            </a:r>
            <a:r>
              <a:rPr lang="en-US" altLang="zh-CN"/>
              <a:t>，</a:t>
            </a:r>
            <a:r>
              <a:rPr lang="zh-CN" altLang="en-US"/>
              <a:t>是我读博的第一篇文章</a:t>
            </a:r>
            <a:r>
              <a:rPr lang="en-US" altLang="zh-CN"/>
              <a:t>，</a:t>
            </a:r>
            <a:r>
              <a:rPr lang="zh-CN" altLang="en-US"/>
              <a:t>当时的考虑就是要做一个能有延续性的工作</a:t>
            </a:r>
            <a:r>
              <a:rPr lang="en-US" altLang="zh-CN"/>
              <a:t> </a:t>
            </a:r>
            <a:r>
              <a:rPr lang="zh-CN" altLang="en-US"/>
              <a:t>花博士几年的时间钻研一个有深度的问题同时又希望一定程度上结合自己硕士期间的积累</a:t>
            </a:r>
            <a:r>
              <a:rPr lang="en-US" altLang="zh-CN"/>
              <a:t>。</a:t>
            </a:r>
            <a:endParaRPr lang="en-US" altLang="zh-CN"/>
          </a:p>
          <a:p>
            <a:endParaRPr lang="en-US" altLang="zh-CN"/>
          </a:p>
          <a:p>
            <a:r>
              <a:rPr lang="zh-CN" altLang="en-US"/>
              <a:t>于是结合着自己在硕士期间的积累选择了复杂几何边界下的流体模拟这一个课题</a:t>
            </a:r>
            <a:r>
              <a:rPr lang="en-US" altLang="zh-CN"/>
              <a:t>。</a:t>
            </a:r>
            <a:endParaRPr lang="en-US" altLang="zh-CN"/>
          </a:p>
          <a:p>
            <a:endParaRPr lang="zh-CN" altLang="en-US"/>
          </a:p>
          <a:p>
            <a:r>
              <a:rPr lang="zh-CN" altLang="en-US"/>
              <a:t>所以这两个分享就是说要根据自己的目标来选题目</a:t>
            </a:r>
            <a:r>
              <a:rPr lang="en-US" altLang="zh-CN"/>
              <a:t> </a:t>
            </a:r>
            <a:r>
              <a:rPr lang="zh-CN" altLang="en-US"/>
              <a:t>这棵树上面的问题更难解决往往更有价值</a:t>
            </a:r>
            <a:r>
              <a:rPr lang="en-US" altLang="zh-CN"/>
              <a:t> </a:t>
            </a:r>
            <a:r>
              <a:rPr lang="zh-CN" altLang="en-US"/>
              <a:t>而更下面的问题需要更多时间用于选题也往往能给你更快的反馈</a:t>
            </a:r>
            <a:r>
              <a:rPr lang="en-US" altLang="zh-CN"/>
              <a:t>。</a:t>
            </a:r>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接下来是关于如何解决</a:t>
            </a:r>
            <a:r>
              <a:rPr lang="zh-CN" altLang="en-US"/>
              <a:t>问题</a:t>
            </a:r>
            <a:endParaRPr lang="zh-CN" altLang="en-US"/>
          </a:p>
          <a:p>
            <a:endParaRPr lang="zh-CN" altLang="en-US"/>
          </a:p>
          <a:p>
            <a:r>
              <a:rPr lang="zh-CN" altLang="en-US"/>
              <a:t>这里我</a:t>
            </a:r>
            <a:r>
              <a:rPr lang="zh-CN" altLang="en-US"/>
              <a:t>觉得</a:t>
            </a:r>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2100" b="0" i="0" cap="none" spc="0" dirty="0">
              <a:ln w="0"/>
              <a:effectLst>
                <a:outerShdw blurRad="38100" dist="19050" dir="2700000" algn="tl" rotWithShape="0">
                  <a:schemeClr val="dk1">
                    <a:alpha val="40000"/>
                  </a:schemeClr>
                </a:outerShdw>
              </a:effectLst>
            </a:endParaRPr>
          </a:p>
        </p:txBody>
      </p:sp>
      <p:sp>
        <p:nvSpPr>
          <p:cNvPr id="4" name="灯片编号占位符 3"/>
          <p:cNvSpPr>
            <a:spLocks noGrp="1"/>
          </p:cNvSpPr>
          <p:nvPr>
            <p:ph type="sldNum" sz="quarter" idx="10"/>
          </p:nvPr>
        </p:nvSpPr>
        <p:spPr/>
        <p:txBody>
          <a:bodyPr/>
          <a:lstStyle/>
          <a:p>
            <a:fld id="{8ED3604F-F5C7-412C-AE28-FF961BD94C8A}" type="slidenum">
              <a:rPr 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首先我进行一个自我介绍</a:t>
            </a:r>
            <a:r>
              <a:rPr lang="en-US" altLang="zh-CN"/>
              <a:t>，</a:t>
            </a:r>
            <a:r>
              <a:rPr lang="zh-CN" altLang="en-US"/>
              <a:t>我本科毕业于河北工业大学的道路桥梁与渡河工程专业</a:t>
            </a:r>
            <a:r>
              <a:rPr lang="en-US" altLang="zh-CN"/>
              <a:t>、</a:t>
            </a:r>
            <a:r>
              <a:rPr lang="zh-CN" altLang="en-US"/>
              <a:t>硕士在深圳大学黄惠教授的指导下从事几何建模相关领域的研究</a:t>
            </a:r>
            <a:r>
              <a:rPr lang="en-US" altLang="zh-CN"/>
              <a:t>，</a:t>
            </a:r>
            <a:r>
              <a:rPr lang="zh-CN" altLang="en-US"/>
              <a:t>也在腾讯有过一段实习经历</a:t>
            </a:r>
            <a:r>
              <a:rPr lang="en-US" altLang="zh-CN"/>
              <a:t>。</a:t>
            </a:r>
            <a:r>
              <a:rPr lang="zh-CN" altLang="en-US"/>
              <a:t>目前在南开大学任博教授的指导下从事物理仿真领域的研究</a:t>
            </a:r>
            <a:r>
              <a:rPr lang="en-US" altLang="zh-CN"/>
              <a:t>。</a:t>
            </a:r>
            <a:r>
              <a:rPr lang="zh-CN" altLang="en-US"/>
              <a:t>我在</a:t>
            </a:r>
            <a:r>
              <a:rPr lang="en-US" altLang="zh-CN"/>
              <a:t>siggraph/siggraph asia</a:t>
            </a:r>
            <a:r>
              <a:rPr lang="zh-CN" altLang="en-US"/>
              <a:t>上发表了两篇独立一作文章分别在流体与几何领域</a:t>
            </a:r>
            <a:r>
              <a:rPr lang="en-US" altLang="zh-CN"/>
              <a:t>。</a:t>
            </a:r>
            <a:endParaRPr lang="en-US" altLang="zh-CN"/>
          </a:p>
          <a:p>
            <a:endParaRPr lang="en-US" altLang="zh-CN"/>
          </a:p>
          <a:p>
            <a:r>
              <a:rPr lang="zh-CN" altLang="en-US"/>
              <a:t>那么结合我两次从</a:t>
            </a:r>
            <a:r>
              <a:rPr lang="en-US" altLang="zh-CN"/>
              <a:t>0</a:t>
            </a:r>
            <a:r>
              <a:rPr lang="zh-CN" altLang="en-US"/>
              <a:t>开始的经验</a:t>
            </a:r>
            <a:r>
              <a:rPr lang="en-US" altLang="zh-CN"/>
              <a:t>，</a:t>
            </a:r>
            <a:r>
              <a:rPr lang="zh-CN" altLang="en-US"/>
              <a:t>我的汇报主题是如何从零开始做一个</a:t>
            </a:r>
            <a:r>
              <a:rPr lang="en-US" altLang="zh-CN"/>
              <a:t>siggraph</a:t>
            </a:r>
            <a:r>
              <a:rPr lang="zh-CN" altLang="en-US"/>
              <a:t>级别的研究</a:t>
            </a:r>
            <a:r>
              <a:rPr lang="en-US" altLang="zh-CN"/>
              <a:t>。</a:t>
            </a:r>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首先第一件事就是构建驱动力</a:t>
            </a:r>
            <a:r>
              <a:rPr lang="en-US" altLang="zh-CN"/>
              <a:t>，</a:t>
            </a:r>
            <a:r>
              <a:rPr lang="zh-CN" altLang="en-US"/>
              <a:t>以</a:t>
            </a:r>
            <a:r>
              <a:rPr lang="en-US" altLang="zh-CN"/>
              <a:t>siggraph</a:t>
            </a:r>
            <a:r>
              <a:rPr lang="zh-CN" altLang="en-US"/>
              <a:t>为例子你的驱动力可能来自想做</a:t>
            </a:r>
            <a:r>
              <a:rPr lang="en-US" altLang="zh-CN"/>
              <a:t>demo</a:t>
            </a:r>
            <a:r>
              <a:rPr lang="zh-CN" altLang="en-US"/>
              <a:t>、对某个问题感兴趣</a:t>
            </a:r>
            <a:r>
              <a:rPr lang="en-US" altLang="zh-CN"/>
              <a:t>、</a:t>
            </a:r>
            <a:r>
              <a:rPr lang="zh-CN" altLang="en-US"/>
              <a:t>申请</a:t>
            </a:r>
            <a:r>
              <a:rPr lang="en-US" altLang="zh-CN"/>
              <a:t>phd</a:t>
            </a:r>
            <a:r>
              <a:rPr lang="zh-CN" altLang="en-US"/>
              <a:t>或者毕业的需要</a:t>
            </a:r>
            <a:r>
              <a:rPr lang="en-US" altLang="zh-CN"/>
              <a:t>、</a:t>
            </a:r>
            <a:r>
              <a:rPr lang="zh-CN" altLang="en-US"/>
              <a:t>挑战自我等等</a:t>
            </a:r>
            <a:r>
              <a:rPr lang="en-US" altLang="zh-CN"/>
              <a:t> </a:t>
            </a:r>
            <a:endParaRPr lang="en-US" altLang="zh-CN"/>
          </a:p>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那么有了驱动力之后</a:t>
            </a:r>
            <a:r>
              <a:rPr lang="en-US" altLang="zh-CN"/>
              <a:t> </a:t>
            </a:r>
            <a:r>
              <a:rPr lang="zh-CN" altLang="en-US"/>
              <a:t>新入门的同学可能纠结于</a:t>
            </a:r>
            <a:r>
              <a:rPr lang="en-US" altLang="zh-CN"/>
              <a:t> </a:t>
            </a:r>
            <a:r>
              <a:rPr lang="zh-CN" altLang="en-US"/>
              <a:t>我是否要学所有的相关知识呢</a:t>
            </a:r>
            <a:r>
              <a:rPr lang="en-US" altLang="zh-CN"/>
              <a:t>？</a:t>
            </a:r>
            <a:endParaRPr lang="en-US" altLang="zh-CN"/>
          </a:p>
          <a:p>
            <a:endParaRPr lang="en-US" altLang="zh-CN"/>
          </a:p>
          <a:p>
            <a:r>
              <a:rPr lang="zh-CN" altLang="en-US"/>
              <a:t>那这里我的观点是往往不需要花太多时间去做系统性学习</a:t>
            </a:r>
            <a:r>
              <a:rPr lang="en-US" altLang="zh-CN"/>
              <a:t>  </a:t>
            </a:r>
            <a:endParaRPr lang="en-US" altLang="zh-CN"/>
          </a:p>
          <a:p>
            <a:endParaRPr lang="en-US" altLang="zh-CN"/>
          </a:p>
          <a:p>
            <a:r>
              <a:rPr lang="zh-CN" altLang="en-US"/>
              <a:t>然后念一下</a:t>
            </a:r>
            <a:r>
              <a:rPr lang="en-US" altLang="zh-CN"/>
              <a:t>ppt</a:t>
            </a:r>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然后作为预备</a:t>
            </a:r>
            <a:r>
              <a:rPr lang="en-US" altLang="zh-CN"/>
              <a:t> </a:t>
            </a:r>
            <a:r>
              <a:rPr lang="zh-CN" altLang="en-US"/>
              <a:t>我觉得新入门的同学或者即使已经做了一些科研的同学也值得去看一下前辈们的经验</a:t>
            </a:r>
            <a:endParaRPr lang="zh-CN" altLang="en-US"/>
          </a:p>
          <a:p>
            <a:r>
              <a:rPr lang="zh-CN" altLang="en-US"/>
              <a:t>比如汉明的</a:t>
            </a:r>
            <a:r>
              <a:rPr lang="en-US" altLang="zh-CN"/>
              <a:t>you and your research、</a:t>
            </a:r>
            <a:r>
              <a:rPr lang="zh-CN" altLang="en-US"/>
              <a:t>关于</a:t>
            </a:r>
            <a:r>
              <a:rPr lang="en-US" altLang="zh-CN"/>
              <a:t>siggraph</a:t>
            </a:r>
            <a:r>
              <a:rPr lang="zh-CN" altLang="en-US"/>
              <a:t>的</a:t>
            </a:r>
            <a:r>
              <a:rPr lang="en-US" altLang="zh-CN"/>
              <a:t> </a:t>
            </a:r>
            <a:r>
              <a:rPr lang="zh-CN" altLang="en-US"/>
              <a:t>有</a:t>
            </a:r>
            <a:r>
              <a:rPr lang="en-US" altLang="zh-CN"/>
              <a:t>how to write a siggraph </a:t>
            </a:r>
            <a:r>
              <a:rPr lang="en-US" altLang="zh-CN"/>
              <a:t>paper</a:t>
            </a:r>
            <a:endParaRPr lang="en-US" altLang="zh-CN"/>
          </a:p>
          <a:p>
            <a:endParaRPr lang="en-US" altLang="zh-CN"/>
          </a:p>
          <a:p>
            <a:r>
              <a:rPr lang="zh-CN" altLang="en-US"/>
              <a:t>带着空杯的态度看你想要成为的研究者的经验贴会有一定的收获</a:t>
            </a:r>
            <a:r>
              <a:rPr lang="en-US" altLang="zh-CN"/>
              <a:t>。</a:t>
            </a:r>
            <a:r>
              <a:rPr lang="zh-CN" altLang="en-US"/>
              <a:t>也会对后面的研究过程有所</a:t>
            </a:r>
            <a:r>
              <a:rPr lang="zh-CN" altLang="en-US"/>
              <a:t>预期</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还有就是关于时间</a:t>
            </a:r>
            <a:r>
              <a:rPr lang="zh-CN" altLang="en-US"/>
              <a:t>管理</a:t>
            </a:r>
            <a:endParaRPr lang="zh-CN" altLang="en-US"/>
          </a:p>
          <a:p>
            <a:endParaRPr lang="zh-CN" altLang="en-US"/>
          </a:p>
          <a:p>
            <a:r>
              <a:rPr lang="zh-CN" altLang="en-US"/>
              <a:t>有可能你在构建驱动力的时候</a:t>
            </a:r>
            <a:r>
              <a:rPr lang="en-US" altLang="zh-CN"/>
              <a:t> </a:t>
            </a:r>
            <a:r>
              <a:rPr lang="zh-CN" altLang="en-US"/>
              <a:t>构建的有点过了</a:t>
            </a:r>
            <a:r>
              <a:rPr lang="en-US" altLang="zh-CN"/>
              <a:t> </a:t>
            </a:r>
            <a:r>
              <a:rPr lang="zh-CN" altLang="en-US"/>
              <a:t>甚至会想啊</a:t>
            </a:r>
            <a:r>
              <a:rPr lang="en-US" altLang="zh-CN"/>
              <a:t> </a:t>
            </a:r>
            <a:r>
              <a:rPr lang="zh-CN" altLang="en-US"/>
              <a:t>我这一周不睡觉了</a:t>
            </a:r>
            <a:r>
              <a:rPr lang="en-US" altLang="zh-CN"/>
              <a:t> </a:t>
            </a:r>
            <a:r>
              <a:rPr lang="zh-CN" altLang="en-US"/>
              <a:t>就搞</a:t>
            </a:r>
            <a:r>
              <a:rPr lang="en-US" altLang="zh-CN"/>
              <a:t>siggraph</a:t>
            </a:r>
            <a:r>
              <a:rPr lang="zh-CN" altLang="en-US"/>
              <a:t>类似的</a:t>
            </a:r>
            <a:endParaRPr lang="zh-CN" altLang="en-US"/>
          </a:p>
          <a:p>
            <a:endParaRPr lang="zh-CN" altLang="en-US"/>
          </a:p>
          <a:p>
            <a:r>
              <a:rPr lang="zh-CN" altLang="en-US"/>
              <a:t>这种经验上来讲是难以持久的</a:t>
            </a:r>
            <a:r>
              <a:rPr lang="en-US" altLang="zh-CN"/>
              <a:t> </a:t>
            </a:r>
            <a:r>
              <a:rPr lang="zh-CN" altLang="en-US"/>
              <a:t>容易导致</a:t>
            </a:r>
            <a:r>
              <a:rPr lang="en-US" altLang="zh-CN"/>
              <a:t>burn out。 </a:t>
            </a:r>
            <a:r>
              <a:rPr lang="zh-CN" altLang="en-US"/>
              <a:t>在追求外在的爱好也是科研生活重要的一部分</a:t>
            </a:r>
            <a:r>
              <a:rPr lang="en-US" altLang="zh-CN"/>
              <a:t>。</a:t>
            </a:r>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另外一个就是说我的目标是什么</a:t>
            </a:r>
            <a:r>
              <a:rPr lang="en-US" altLang="zh-CN"/>
              <a:t> </a:t>
            </a:r>
            <a:r>
              <a:rPr lang="zh-CN" altLang="en-US"/>
              <a:t>我是想要一个</a:t>
            </a:r>
            <a:r>
              <a:rPr lang="en-US" altLang="zh-CN"/>
              <a:t>siggraph paper </a:t>
            </a:r>
            <a:r>
              <a:rPr lang="zh-CN" altLang="en-US">
                <a:sym typeface="+mn-ea"/>
              </a:rPr>
              <a:t>或者想要一个</a:t>
            </a:r>
            <a:r>
              <a:rPr lang="en-US" altLang="zh-CN">
                <a:sym typeface="+mn-ea"/>
              </a:rPr>
              <a:t>siggraph best paper</a:t>
            </a:r>
            <a:r>
              <a:rPr lang="en-US" altLang="zh-CN"/>
              <a:t> </a:t>
            </a:r>
            <a:r>
              <a:rPr lang="zh-CN" altLang="en-US"/>
              <a:t>想要一个立得住的工作</a:t>
            </a:r>
            <a:r>
              <a:rPr lang="en-US" altLang="zh-CN"/>
              <a:t>  </a:t>
            </a:r>
            <a:r>
              <a:rPr lang="zh-CN" altLang="en-US"/>
              <a:t>这个应该先有个大概的</a:t>
            </a:r>
            <a:r>
              <a:rPr lang="zh-CN" altLang="en-US"/>
              <a:t>想法</a:t>
            </a:r>
            <a:endParaRPr lang="zh-CN" altLang="en-US"/>
          </a:p>
          <a:p>
            <a:endParaRPr lang="zh-CN" altLang="en-US"/>
          </a:p>
          <a:p>
            <a:r>
              <a:rPr lang="zh-CN" altLang="en-US"/>
              <a:t>立目标的时候要结合自身</a:t>
            </a:r>
            <a:r>
              <a:rPr lang="en-US" altLang="zh-CN"/>
              <a:t> </a:t>
            </a:r>
            <a:r>
              <a:rPr lang="zh-CN" altLang="en-US"/>
              <a:t>比如不能说看了</a:t>
            </a:r>
            <a:r>
              <a:rPr lang="en-US" altLang="zh-CN"/>
              <a:t> </a:t>
            </a:r>
            <a:r>
              <a:rPr lang="zh-CN" altLang="en-US"/>
              <a:t>汉明的经验帖就说我只做领域内最重要的问题</a:t>
            </a:r>
            <a:r>
              <a:rPr lang="en-US" altLang="zh-CN"/>
              <a:t>。 </a:t>
            </a:r>
            <a:endParaRPr lang="en-US" altLang="zh-CN"/>
          </a:p>
          <a:p>
            <a:endParaRPr lang="en-US" altLang="zh-CN"/>
          </a:p>
          <a:p>
            <a:r>
              <a:rPr lang="zh-CN" altLang="en-US"/>
              <a:t>入门科研的时候合适的目标是得到正反馈的关键</a:t>
            </a:r>
            <a:r>
              <a:rPr lang="en-US" altLang="zh-CN"/>
              <a:t>。</a:t>
            </a:r>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那么我们有了前面的主要是心态或者抽象层面的积累</a:t>
            </a:r>
            <a:r>
              <a:rPr lang="en-US" altLang="zh-CN"/>
              <a:t> </a:t>
            </a:r>
            <a:r>
              <a:rPr lang="zh-CN" altLang="en-US"/>
              <a:t>下一个问题就是说选题</a:t>
            </a:r>
            <a:r>
              <a:rPr lang="en-US" altLang="zh-CN"/>
              <a:t> ：</a:t>
            </a:r>
            <a:r>
              <a:rPr lang="zh-CN" altLang="en-US"/>
              <a:t>要解决什么问题</a:t>
            </a:r>
            <a:r>
              <a:rPr lang="en-US" altLang="zh-CN"/>
              <a:t>。 </a:t>
            </a:r>
            <a:endParaRPr lang="en-US" altLang="zh-CN"/>
          </a:p>
          <a:p>
            <a:r>
              <a:rPr lang="zh-CN" altLang="en-US"/>
              <a:t>这个我认为是做研究最重要的一个环节</a:t>
            </a:r>
            <a:r>
              <a:rPr lang="en-US" altLang="zh-CN"/>
              <a:t> </a:t>
            </a:r>
            <a:r>
              <a:rPr lang="zh-CN" altLang="en-US"/>
              <a:t>无论你是想快点搞个</a:t>
            </a:r>
            <a:r>
              <a:rPr lang="en-US" altLang="zh-CN"/>
              <a:t>paper</a:t>
            </a:r>
            <a:r>
              <a:rPr lang="zh-CN" altLang="en-US"/>
              <a:t>还是想做个好的工作</a:t>
            </a:r>
            <a:r>
              <a:rPr lang="en-US" altLang="zh-CN"/>
              <a:t>。</a:t>
            </a:r>
            <a:endParaRPr lang="en-US" altLang="zh-CN"/>
          </a:p>
          <a:p>
            <a:r>
              <a:rPr lang="zh-CN" altLang="en-US"/>
              <a:t>大家可以看这个图像</a:t>
            </a:r>
            <a:r>
              <a:rPr lang="en-US" altLang="zh-CN"/>
              <a:t> </a:t>
            </a:r>
            <a:r>
              <a:rPr lang="zh-CN" altLang="en-US"/>
              <a:t>曲线下面的面积是你的收益</a:t>
            </a:r>
            <a:r>
              <a:rPr lang="en-US" altLang="zh-CN"/>
              <a:t> </a:t>
            </a:r>
            <a:r>
              <a:rPr lang="zh-CN" altLang="en-US"/>
              <a:t>横轴呢是你投入到选题的时间</a:t>
            </a:r>
            <a:r>
              <a:rPr lang="en-US" altLang="zh-CN"/>
              <a:t>，</a:t>
            </a:r>
            <a:r>
              <a:rPr lang="zh-CN" altLang="en-US"/>
              <a:t>投入合适的时间能使得效率最大化</a:t>
            </a:r>
            <a:r>
              <a:rPr lang="en-US" altLang="zh-CN"/>
              <a:t>。</a:t>
            </a:r>
            <a:endParaRPr lang="en-US" altLang="zh-CN"/>
          </a:p>
          <a:p>
            <a:r>
              <a:rPr lang="zh-CN" altLang="en-US"/>
              <a:t>假设我们只花了一点时间选题</a:t>
            </a:r>
            <a:r>
              <a:rPr lang="en-US" altLang="zh-CN"/>
              <a:t> </a:t>
            </a:r>
            <a:r>
              <a:rPr lang="zh-CN" altLang="en-US"/>
              <a:t>就像左边这个</a:t>
            </a:r>
            <a:r>
              <a:rPr lang="en-US" altLang="zh-CN"/>
              <a:t> </a:t>
            </a:r>
            <a:r>
              <a:rPr lang="zh-CN" altLang="en-US"/>
              <a:t>那就是说我们可能看到的是一个很多人都知道的问题</a:t>
            </a:r>
            <a:r>
              <a:rPr lang="en-US" altLang="zh-CN"/>
              <a:t> </a:t>
            </a:r>
            <a:r>
              <a:rPr lang="zh-CN" altLang="en-US"/>
              <a:t>要么就需要更</a:t>
            </a:r>
            <a:r>
              <a:rPr lang="en-US" altLang="zh-CN"/>
              <a:t>solid</a:t>
            </a:r>
            <a:r>
              <a:rPr lang="zh-CN" altLang="en-US"/>
              <a:t>的技术贡献来解决</a:t>
            </a:r>
            <a:r>
              <a:rPr lang="en-US" altLang="zh-CN"/>
              <a:t> </a:t>
            </a:r>
            <a:r>
              <a:rPr lang="zh-CN" altLang="en-US"/>
              <a:t>要么</a:t>
            </a:r>
            <a:r>
              <a:rPr lang="zh-CN" altLang="en-US">
                <a:sym typeface="+mn-ea"/>
              </a:rPr>
              <a:t>是不太重要比较浅层的问题</a:t>
            </a:r>
            <a:endParaRPr lang="zh-CN" altLang="en-US">
              <a:sym typeface="+mn-ea"/>
            </a:endParaRPr>
          </a:p>
          <a:p>
            <a:r>
              <a:rPr lang="zh-CN" altLang="en-US"/>
              <a:t>因为重要且“低垂的果实”</a:t>
            </a:r>
            <a:r>
              <a:rPr lang="zh-CN" altLang="en-US"/>
              <a:t>基本被人摘完了</a:t>
            </a:r>
            <a:r>
              <a:rPr lang="en-US" altLang="zh-CN"/>
              <a:t>。</a:t>
            </a:r>
            <a:endParaRPr lang="en-US" altLang="zh-CN"/>
          </a:p>
          <a:p>
            <a:r>
              <a:rPr lang="zh-CN" altLang="en-US"/>
              <a:t>相反假设我们花了很多时间用于选题</a:t>
            </a:r>
            <a:r>
              <a:rPr lang="en-US" altLang="zh-CN"/>
              <a:t> </a:t>
            </a:r>
            <a:r>
              <a:rPr lang="zh-CN" altLang="en-US"/>
              <a:t>那就是右边的情况</a:t>
            </a:r>
            <a:r>
              <a:rPr lang="en-US" altLang="zh-CN"/>
              <a:t> </a:t>
            </a:r>
            <a:r>
              <a:rPr lang="zh-CN" altLang="en-US"/>
              <a:t>我们可能能找到一个有价值又比较少有人知道的果实</a:t>
            </a:r>
            <a:r>
              <a:rPr lang="en-US" altLang="zh-CN"/>
              <a:t> </a:t>
            </a:r>
            <a:r>
              <a:rPr lang="zh-CN" altLang="en-US"/>
              <a:t>就是“藏起来的低垂的果实”那就可以</a:t>
            </a:r>
            <a:r>
              <a:rPr lang="zh-CN" altLang="en-US"/>
              <a:t>摘下来了</a:t>
            </a:r>
            <a:endParaRPr lang="zh-CN" altLang="en-US"/>
          </a:p>
          <a:p>
            <a:r>
              <a:rPr lang="zh-CN" altLang="en-US"/>
              <a:t>然后就是说选题的过程就是不断的</a:t>
            </a:r>
            <a:r>
              <a:rPr lang="en-US" altLang="zh-CN"/>
              <a:t>search</a:t>
            </a:r>
            <a:r>
              <a:rPr lang="zh-CN" altLang="en-US"/>
              <a:t>跑实验积累</a:t>
            </a:r>
            <a:r>
              <a:rPr lang="en-US" altLang="zh-CN"/>
              <a:t>insight</a:t>
            </a:r>
            <a:r>
              <a:rPr lang="zh-CN" altLang="en-US"/>
              <a:t>的过程并不是空想</a:t>
            </a:r>
            <a:r>
              <a:rPr lang="en-US" altLang="zh-CN"/>
              <a:t>。</a:t>
            </a:r>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第一个例子是说我硕士期间发表的关于建筑</a:t>
            </a:r>
            <a:r>
              <a:rPr lang="en-US" altLang="zh-CN"/>
              <a:t>LOD</a:t>
            </a:r>
            <a:r>
              <a:rPr lang="zh-CN" altLang="en-US"/>
              <a:t>的一个文章</a:t>
            </a:r>
            <a:r>
              <a:rPr lang="en-US" altLang="zh-CN"/>
              <a:t>。</a:t>
            </a:r>
            <a:endParaRPr lang="en-US" altLang="zh-CN"/>
          </a:p>
          <a:p>
            <a:r>
              <a:rPr lang="zh-CN" altLang="en-US"/>
              <a:t>作为第一个独立完成的</a:t>
            </a:r>
            <a:r>
              <a:rPr lang="en-US" altLang="zh-CN"/>
              <a:t>paper</a:t>
            </a:r>
            <a:r>
              <a:rPr lang="zh-CN" altLang="en-US"/>
              <a:t>当时我是选择花更多时间去选到一个相对好做又有价值的问题</a:t>
            </a:r>
            <a:r>
              <a:rPr lang="en-US" altLang="zh-CN"/>
              <a:t>。</a:t>
            </a:r>
            <a:endParaRPr lang="en-US" altLang="zh-CN"/>
          </a:p>
          <a:p>
            <a:r>
              <a:rPr lang="zh-CN" altLang="en-US"/>
              <a:t>通过长时间思考分析问题以及动手做实验</a:t>
            </a:r>
            <a:r>
              <a:rPr lang="en-US" altLang="zh-CN"/>
              <a:t> </a:t>
            </a:r>
            <a:r>
              <a:rPr lang="zh-CN" altLang="en-US"/>
              <a:t>我发现一个问题就是“</a:t>
            </a:r>
            <a:r>
              <a:rPr lang="zh-CN">
                <a:sym typeface="+mn-ea"/>
              </a:rPr>
              <a:t>现有工作都是分析单个建筑物来生成</a:t>
            </a:r>
            <a:r>
              <a:rPr lang="en-US" altLang="zh-CN">
                <a:sym typeface="+mn-ea"/>
              </a:rPr>
              <a:t>LOD </a:t>
            </a:r>
            <a:r>
              <a:rPr lang="zh-CN" altLang="en-US">
                <a:sym typeface="+mn-ea"/>
              </a:rPr>
              <a:t>那么如果我手里有临近的多个建筑物</a:t>
            </a:r>
            <a:r>
              <a:rPr lang="en-US" altLang="zh-CN">
                <a:sym typeface="+mn-ea"/>
              </a:rPr>
              <a:t> </a:t>
            </a:r>
            <a:r>
              <a:rPr lang="zh-CN" altLang="en-US">
                <a:sym typeface="+mn-ea"/>
              </a:rPr>
              <a:t>能不能利用起来帮助我得到更好的</a:t>
            </a:r>
            <a:r>
              <a:rPr lang="en-US" altLang="zh-CN">
                <a:sym typeface="+mn-ea"/>
              </a:rPr>
              <a:t>LOD</a:t>
            </a:r>
            <a:r>
              <a:rPr lang="zh-CN" altLang="en-US">
                <a:sym typeface="+mn-ea"/>
              </a:rPr>
              <a:t>表示呢？</a:t>
            </a:r>
            <a:r>
              <a:rPr lang="zh-CN" altLang="en-US"/>
              <a:t>”</a:t>
            </a:r>
            <a:r>
              <a:rPr lang="en-US" altLang="zh-CN"/>
              <a:t> </a:t>
            </a:r>
            <a:r>
              <a:rPr lang="zh-CN" altLang="en-US"/>
              <a:t>这是一个之前没有被提出来的问题</a:t>
            </a:r>
            <a:r>
              <a:rPr lang="en-US" altLang="zh-CN"/>
              <a:t>，</a:t>
            </a:r>
            <a:r>
              <a:rPr lang="zh-CN" altLang="en-US"/>
              <a:t>也是一个有实际意义的问题</a:t>
            </a:r>
            <a:r>
              <a:rPr lang="en-US" altLang="zh-CN"/>
              <a:t>。</a:t>
            </a:r>
            <a:br>
              <a:rPr lang="en-US" altLang="zh-CN"/>
            </a:br>
            <a:r>
              <a:rPr lang="zh-CN" altLang="en-US"/>
              <a:t>这个工作其实思考到这个问题之后基本算是完成了一半</a:t>
            </a:r>
            <a:r>
              <a:rPr lang="en-US" altLang="zh-CN"/>
              <a:t> </a:t>
            </a:r>
            <a:r>
              <a:rPr lang="zh-CN" altLang="en-US"/>
              <a:t>因为这是一个新的问题</a:t>
            </a:r>
            <a:r>
              <a:rPr lang="en-US" altLang="zh-CN"/>
              <a:t>，</a:t>
            </a:r>
            <a:r>
              <a:rPr lang="zh-CN" altLang="en-US"/>
              <a:t>解决这一个问题所需要的突破的</a:t>
            </a:r>
            <a:r>
              <a:rPr lang="zh-CN" altLang="en-US"/>
              <a:t>难点并不是太多</a:t>
            </a:r>
            <a:r>
              <a:rPr lang="en-US" altLang="zh-CN"/>
              <a:t>。</a:t>
            </a:r>
            <a:endParaRPr lang="en-US" altLang="zh-CN"/>
          </a:p>
          <a:p>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0" name="矩形 9"/>
          <p:cNvSpPr/>
          <p:nvPr userDrawn="1"/>
        </p:nvSpPr>
        <p:spPr>
          <a:xfrm>
            <a:off x="-3810" y="-52705"/>
            <a:ext cx="12191365" cy="711200"/>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9" name="矩形 8"/>
          <p:cNvSpPr/>
          <p:nvPr userDrawn="1"/>
        </p:nvSpPr>
        <p:spPr>
          <a:xfrm>
            <a:off x="-3810" y="6553835"/>
            <a:ext cx="12191365" cy="335915"/>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25" name="图片 24"/>
          <p:cNvPicPr>
            <a:picLocks noChangeAspect="1"/>
          </p:cNvPicPr>
          <p:nvPr userDrawn="1"/>
        </p:nvPicPr>
        <p:blipFill>
          <a:blip r:embed="rId2" cstate="print">
            <a:extLst>
              <a:ext uri="{28A0092B-C50C-407E-A947-70E740481C1C}">
                <a14:useLocalDpi xmlns:a14="http://schemas.microsoft.com/office/drawing/2010/main" val="0"/>
              </a:ext>
            </a:extLst>
          </a:blip>
          <a:srcRect l="5411" b="10272"/>
          <a:stretch>
            <a:fillRect/>
          </a:stretch>
        </p:blipFill>
        <p:spPr>
          <a:xfrm>
            <a:off x="0" y="4099560"/>
            <a:ext cx="4506595" cy="2790190"/>
          </a:xfrm>
          <a:prstGeom prst="rect">
            <a:avLst/>
          </a:prstGeom>
        </p:spPr>
      </p:pic>
      <p:pic>
        <p:nvPicPr>
          <p:cNvPr id="23" name="图片 22"/>
          <p:cNvPicPr>
            <a:picLocks noChangeAspect="1"/>
          </p:cNvPicPr>
          <p:nvPr userDrawn="1"/>
        </p:nvPicPr>
        <p:blipFill>
          <a:blip r:embed="rId3" cstate="print">
            <a:extLst>
              <a:ext uri="{28A0092B-C50C-407E-A947-70E740481C1C}">
                <a14:useLocalDpi xmlns:a14="http://schemas.microsoft.com/office/drawing/2010/main" val="0"/>
              </a:ext>
            </a:extLst>
          </a:blip>
          <a:srcRect r="4975" b="9587"/>
          <a:stretch>
            <a:fillRect/>
          </a:stretch>
        </p:blipFill>
        <p:spPr>
          <a:xfrm>
            <a:off x="8281670" y="4770120"/>
            <a:ext cx="3905885" cy="2113915"/>
          </a:xfrm>
          <a:prstGeom prst="rect">
            <a:avLst/>
          </a:prstGeom>
        </p:spPr>
      </p:pic>
      <p:sp>
        <p:nvSpPr>
          <p:cNvPr id="7" name="标题 1"/>
          <p:cNvSpPr txBox="1"/>
          <p:nvPr userDrawn="1"/>
        </p:nvSpPr>
        <p:spPr>
          <a:xfrm>
            <a:off x="0" y="1538523"/>
            <a:ext cx="12200255" cy="2824072"/>
          </a:xfrm>
          <a:prstGeom prst="rect">
            <a:avLst/>
          </a:prstGeom>
          <a:solidFill>
            <a:srgbClr val="86006A"/>
          </a:solidFill>
        </p:spPr>
        <p:txBody>
          <a:bodyPr lIns="360045" rIns="360045" anchor="ctr">
            <a:normAutofit/>
          </a:bodyPr>
          <a:lstStyle>
            <a:lvl1pPr algn="ctr" defTabSz="914400" rtl="0" eaLnBrk="1" latinLnBrk="0" hangingPunct="1">
              <a:lnSpc>
                <a:spcPct val="90000"/>
              </a:lnSpc>
              <a:spcBef>
                <a:spcPct val="0"/>
              </a:spcBef>
              <a:buNone/>
              <a:defRPr sz="8000" b="1" kern="1200">
                <a:solidFill>
                  <a:schemeClr val="bg1"/>
                </a:solidFill>
                <a:latin typeface="微软雅黑" panose="00000500000000000000" pitchFamily="34" charset="-122"/>
                <a:ea typeface="微软雅黑" panose="00000500000000000000" pitchFamily="34" charset="-122"/>
                <a:cs typeface="Arial" panose="020B0604020202090204" pitchFamily="34" charset="0"/>
              </a:defRPr>
            </a:lvl1pPr>
          </a:lstStyle>
          <a:p>
            <a:pPr>
              <a:lnSpc>
                <a:spcPct val="100000"/>
              </a:lnSpc>
            </a:pPr>
            <a:endParaRPr lang="zh-CN" altLang="en-US" sz="6000" dirty="0"/>
          </a:p>
        </p:txBody>
      </p:sp>
      <p:pic>
        <p:nvPicPr>
          <p:cNvPr id="13" name="图片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471705" y="345338"/>
            <a:ext cx="2533540" cy="785867"/>
          </a:xfrm>
          <a:prstGeom prst="rect">
            <a:avLst/>
          </a:prstGeom>
        </p:spPr>
      </p:pic>
      <p:cxnSp>
        <p:nvCxnSpPr>
          <p:cNvPr id="15" name="直接连接符 14"/>
          <p:cNvCxnSpPr/>
          <p:nvPr userDrawn="1"/>
        </p:nvCxnSpPr>
        <p:spPr>
          <a:xfrm>
            <a:off x="0" y="4464197"/>
            <a:ext cx="12191153" cy="0"/>
          </a:xfrm>
          <a:prstGeom prst="line">
            <a:avLst/>
          </a:prstGeom>
          <a:ln w="22225">
            <a:solidFill>
              <a:srgbClr val="86006A"/>
            </a:solidFill>
          </a:ln>
        </p:spPr>
        <p:style>
          <a:lnRef idx="1">
            <a:schemeClr val="accent1"/>
          </a:lnRef>
          <a:fillRef idx="0">
            <a:schemeClr val="accent1"/>
          </a:fillRef>
          <a:effectRef idx="0">
            <a:schemeClr val="accent1"/>
          </a:effectRef>
          <a:fontRef idx="minor">
            <a:schemeClr val="tx1"/>
          </a:fontRef>
        </p:style>
      </p:cxnSp>
      <p:sp>
        <p:nvSpPr>
          <p:cNvPr id="18" name="矩形: 圆角 17"/>
          <p:cNvSpPr/>
          <p:nvPr userDrawn="1"/>
        </p:nvSpPr>
        <p:spPr>
          <a:xfrm>
            <a:off x="4295774" y="5091398"/>
            <a:ext cx="3600450" cy="664425"/>
          </a:xfrm>
          <a:prstGeom prst="roundRect">
            <a:avLst>
              <a:gd name="adj" fmla="val 50000"/>
            </a:avLst>
          </a:prstGeom>
          <a:noFill/>
          <a:ln w="19050">
            <a:solidFill>
              <a:srgbClr val="8600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7" name="直接连接符 26"/>
          <p:cNvCxnSpPr/>
          <p:nvPr userDrawn="1"/>
        </p:nvCxnSpPr>
        <p:spPr>
          <a:xfrm>
            <a:off x="0" y="1416197"/>
            <a:ext cx="12191153" cy="0"/>
          </a:xfrm>
          <a:prstGeom prst="line">
            <a:avLst/>
          </a:prstGeom>
          <a:ln w="22225">
            <a:solidFill>
              <a:srgbClr val="86006A"/>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ctrTitle"/>
          </p:nvPr>
        </p:nvSpPr>
        <p:spPr>
          <a:xfrm>
            <a:off x="901700" y="1701165"/>
            <a:ext cx="10164445" cy="2387600"/>
          </a:xfrm>
          <a:prstGeom prst="rect">
            <a:avLst/>
          </a:prstGeom>
          <a:noFill/>
          <a:extLst>
            <a:ext uri="{909E8E84-426E-40DD-AFC4-6F175D3DCCD1}">
              <a14:hiddenFill xmlns:a14="http://schemas.microsoft.com/office/drawing/2010/main">
                <a:solidFill>
                  <a:schemeClr val="bg1"/>
                </a:solidFill>
              </a14:hiddenFill>
            </a:ext>
          </a:extLst>
        </p:spPr>
        <p:txBody>
          <a:bodyPr anchor="ctr" anchorCtr="0"/>
          <a:lstStyle>
            <a:lvl1pPr marL="0" indent="0" algn="ctr" eaLnBrk="1" fontAlgn="auto" latinLnBrk="0" hangingPunct="1">
              <a:lnSpc>
                <a:spcPct val="120000"/>
              </a:lnSpc>
              <a:spcBef>
                <a:spcPts val="0"/>
              </a:spcBef>
              <a:spcAft>
                <a:spcPts val="0"/>
              </a:spcAft>
              <a:defRPr sz="6000" b="1">
                <a:solidFill>
                  <a:schemeClr val="bg1"/>
                </a:solidFill>
                <a:latin typeface="黑体" panose="00000500000000000000" pitchFamily="49" charset="-122"/>
                <a:ea typeface="黑体" panose="00000500000000000000" pitchFamily="49" charset="-122"/>
              </a:defRPr>
            </a:lvl1pPr>
          </a:lstStyle>
          <a:p>
            <a:r>
              <a:rPr lang="zh-CN" altLang="en-US" dirty="0"/>
              <a:t>单击此处编辑母版标题样式</a:t>
            </a:r>
            <a:endParaRPr lang="zh-CN" altLang="en-US" dirty="0"/>
          </a:p>
        </p:txBody>
      </p:sp>
      <p:sp>
        <p:nvSpPr>
          <p:cNvPr id="3" name="副标题 2"/>
          <p:cNvSpPr>
            <a:spLocks noGrp="1"/>
          </p:cNvSpPr>
          <p:nvPr>
            <p:ph type="subTitle" idx="1" hasCustomPrompt="1"/>
          </p:nvPr>
        </p:nvSpPr>
        <p:spPr>
          <a:xfrm>
            <a:off x="4148455" y="5189220"/>
            <a:ext cx="3859530" cy="451485"/>
          </a:xfrm>
        </p:spPr>
        <p:txBody>
          <a:bodyPr>
            <a:noAutofit/>
          </a:bodyPr>
          <a:lstStyle>
            <a:lvl1pPr marL="0" indent="0" algn="ctr">
              <a:buNone/>
              <a:defRPr sz="3000" b="1">
                <a:latin typeface="黑体" panose="00000500000000000000" pitchFamily="49" charset="-122"/>
                <a:ea typeface="黑体" panose="00000500000000000000" pitchFamily="49"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副标题样式</a:t>
            </a: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800" b="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46747" y="127000"/>
            <a:ext cx="4165200" cy="1600200"/>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图片占位符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51827" y="2057400"/>
            <a:ext cx="4165200" cy="3811588"/>
          </a:xfrm>
        </p:spPr>
        <p:txBody>
          <a:bodyPr>
            <a:normAutofit/>
          </a:bodyPr>
          <a:lstStyle>
            <a:lvl1pPr marL="0" indent="0">
              <a:lnSpc>
                <a:spcPct val="15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4447" y="1"/>
            <a:ext cx="11797552" cy="669129"/>
          </a:xfrm>
          <a:prstGeom prst="rect">
            <a:avLst/>
          </a:prstGeom>
          <a:noFill/>
        </p:spPr>
        <p:txBody>
          <a:bodyPr>
            <a:noAutofit/>
          </a:bodyPr>
          <a:lstStyle>
            <a:lvl1pPr>
              <a:defRPr sz="4000" b="1" baseline="0">
                <a:solidFill>
                  <a:schemeClr val="tx1"/>
                </a:solidFill>
                <a:latin typeface="Calibri" panose="020F0502020204030204" pitchFamily="34" charset="0"/>
                <a:ea typeface="黑体" panose="00000500000000000000" pitchFamily="49" charset="-122"/>
              </a:defRPr>
            </a:lvl1pPr>
          </a:lstStyle>
          <a:p>
            <a:r>
              <a:rPr lang="en-US" dirty="0"/>
              <a:t>Click to edit Master title style</a:t>
            </a:r>
            <a:endParaRPr lang="en-US" dirty="0"/>
          </a:p>
        </p:txBody>
      </p:sp>
      <p:sp>
        <p:nvSpPr>
          <p:cNvPr id="3" name="Content Placeholder 2"/>
          <p:cNvSpPr>
            <a:spLocks noGrp="1"/>
          </p:cNvSpPr>
          <p:nvPr>
            <p:ph idx="1"/>
          </p:nvPr>
        </p:nvSpPr>
        <p:spPr>
          <a:xfrm>
            <a:off x="394447" y="789710"/>
            <a:ext cx="11355295" cy="5820093"/>
          </a:xfrm>
        </p:spPr>
        <p:txBody>
          <a:bodyPr/>
          <a:lstStyle>
            <a:lvl1pPr>
              <a:lnSpc>
                <a:spcPct val="120000"/>
              </a:lnSpc>
              <a:defRPr sz="3200" b="1" i="0" baseline="0">
                <a:ea typeface="黑体" panose="00000500000000000000" pitchFamily="49" charset="-122"/>
              </a:defRPr>
            </a:lvl1pPr>
            <a:lvl2pPr>
              <a:lnSpc>
                <a:spcPct val="120000"/>
              </a:lnSpc>
              <a:defRPr sz="3000" b="0" i="0" baseline="0">
                <a:ea typeface="华文楷体" panose="02010600040101010101" pitchFamily="2" charset="-122"/>
              </a:defRPr>
            </a:lvl2pPr>
            <a:lvl3pPr>
              <a:lnSpc>
                <a:spcPct val="120000"/>
              </a:lnSpc>
              <a:defRPr sz="2800" b="0" i="0" baseline="0">
                <a:ea typeface="华文新魏" panose="02010800040101010101" pitchFamily="2" charset="-122"/>
              </a:defRPr>
            </a:lvl3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9" name="Line 1"/>
          <p:cNvSpPr>
            <a:spLocks noChangeShapeType="1"/>
          </p:cNvSpPr>
          <p:nvPr userDrawn="1"/>
        </p:nvSpPr>
        <p:spPr bwMode="auto">
          <a:xfrm>
            <a:off x="0" y="669131"/>
            <a:ext cx="12192000" cy="0"/>
          </a:xfrm>
          <a:prstGeom prst="line">
            <a:avLst/>
          </a:prstGeom>
          <a:noFill/>
          <a:ln w="25400">
            <a:solidFill>
              <a:srgbClr val="86006A"/>
            </a:solidFill>
            <a:miter lim="800000"/>
          </a:ln>
          <a:effectLst/>
        </p:spPr>
        <p:txBody>
          <a:bodyPr/>
          <a:lstStyle/>
          <a:p>
            <a:pPr>
              <a:buFont typeface="Times New Roman" panose="02020603050405020304" pitchFamily="16" charset="0"/>
              <a:buNone/>
              <a:defRPr/>
            </a:pPr>
            <a:endParaRPr lang="en-GB">
              <a:latin typeface="Arial" panose="020B0604020202090204" pitchFamily="34" charset="0"/>
              <a:ea typeface="宋体" panose="02010600030101010101" pitchFamily="2" charset="-122"/>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4447" y="1"/>
            <a:ext cx="11797552" cy="669129"/>
          </a:xfrm>
          <a:prstGeom prst="rect">
            <a:avLst/>
          </a:prstGeom>
          <a:noFill/>
        </p:spPr>
        <p:txBody>
          <a:bodyPr>
            <a:noAutofit/>
          </a:bodyPr>
          <a:lstStyle>
            <a:lvl1pPr>
              <a:defRPr sz="4000" b="1" baseline="0">
                <a:solidFill>
                  <a:schemeClr val="tx1"/>
                </a:solidFill>
                <a:latin typeface="Calibri" panose="020F0502020204030204" pitchFamily="34" charset="0"/>
                <a:ea typeface="黑体" panose="00000500000000000000" pitchFamily="49" charset="-122"/>
              </a:defRPr>
            </a:lvl1pPr>
          </a:lstStyle>
          <a:p>
            <a:r>
              <a:rPr lang="en-US" dirty="0"/>
              <a:t>Click to edit Master title style</a:t>
            </a:r>
            <a:endParaRPr lang="en-US" dirty="0"/>
          </a:p>
        </p:txBody>
      </p:sp>
      <p:sp>
        <p:nvSpPr>
          <p:cNvPr id="3" name="Content Placeholder 2"/>
          <p:cNvSpPr>
            <a:spLocks noGrp="1"/>
          </p:cNvSpPr>
          <p:nvPr>
            <p:ph idx="1"/>
          </p:nvPr>
        </p:nvSpPr>
        <p:spPr>
          <a:xfrm>
            <a:off x="394448" y="789710"/>
            <a:ext cx="5502658" cy="5820093"/>
          </a:xfrm>
        </p:spPr>
        <p:txBody>
          <a:bodyPr/>
          <a:lstStyle>
            <a:lvl1pPr>
              <a:lnSpc>
                <a:spcPct val="120000"/>
              </a:lnSpc>
              <a:defRPr sz="3200" b="1" i="0" baseline="0">
                <a:ea typeface="黑体" panose="00000500000000000000" pitchFamily="49" charset="-122"/>
              </a:defRPr>
            </a:lvl1pPr>
            <a:lvl2pPr>
              <a:lnSpc>
                <a:spcPct val="120000"/>
              </a:lnSpc>
              <a:defRPr sz="3000" b="0" i="0" baseline="0">
                <a:ea typeface="华文楷体" panose="02010600040101010101" pitchFamily="2" charset="-122"/>
              </a:defRPr>
            </a:lvl2pPr>
            <a:lvl3pPr>
              <a:lnSpc>
                <a:spcPct val="120000"/>
              </a:lnSpc>
              <a:defRPr sz="2800" b="0" i="0" baseline="0">
                <a:ea typeface="华文新魏" panose="02010800040101010101" pitchFamily="2" charset="-122"/>
              </a:defRPr>
            </a:lvl3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9" name="Line 1"/>
          <p:cNvSpPr>
            <a:spLocks noChangeShapeType="1"/>
          </p:cNvSpPr>
          <p:nvPr userDrawn="1"/>
        </p:nvSpPr>
        <p:spPr bwMode="auto">
          <a:xfrm>
            <a:off x="0" y="669131"/>
            <a:ext cx="12192000" cy="0"/>
          </a:xfrm>
          <a:prstGeom prst="line">
            <a:avLst/>
          </a:prstGeom>
          <a:noFill/>
          <a:ln w="25400">
            <a:solidFill>
              <a:srgbClr val="86006A"/>
            </a:solidFill>
            <a:miter lim="800000"/>
          </a:ln>
          <a:effectLst/>
        </p:spPr>
        <p:txBody>
          <a:bodyPr/>
          <a:lstStyle/>
          <a:p>
            <a:pPr>
              <a:buFont typeface="Times New Roman" panose="02020603050405020304" pitchFamily="16" charset="0"/>
              <a:buNone/>
              <a:defRPr/>
            </a:pPr>
            <a:endParaRPr lang="en-GB">
              <a:latin typeface="Arial" panose="020B0604020202090204" pitchFamily="34" charset="0"/>
              <a:ea typeface="宋体" panose="02010600030101010101" pitchFamily="2" charset="-122"/>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矩形 1"/>
          <p:cNvSpPr/>
          <p:nvPr userDrawn="1"/>
        </p:nvSpPr>
        <p:spPr>
          <a:xfrm>
            <a:off x="2359660" y="6511925"/>
            <a:ext cx="9832340" cy="377825"/>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5" name="矩形 24"/>
          <p:cNvSpPr/>
          <p:nvPr userDrawn="1"/>
        </p:nvSpPr>
        <p:spPr bwMode="auto">
          <a:xfrm>
            <a:off x="0" y="0"/>
            <a:ext cx="2434590" cy="6889750"/>
          </a:xfrm>
          <a:prstGeom prst="rect">
            <a:avLst/>
          </a:prstGeom>
          <a:solidFill>
            <a:srgbClr val="86006A"/>
          </a:solidFill>
          <a:ln w="9525" cap="flat" cmpd="sng" algn="ctr">
            <a:noFill/>
            <a:prstDash val="solid"/>
            <a:round/>
            <a:headEnd type="none" w="med" len="med"/>
            <a:tailEnd type="none" w="med" len="med"/>
          </a:ln>
        </p:spPr>
        <p:txBody>
          <a:bodyPr vert="horz" wrap="square" lIns="91440" tIns="45720" rIns="91440" bIns="45720" numCol="1" rtlCol="0" anchor="t" anchorCtr="0" compatLnSpc="1"/>
          <a:lstStyle/>
          <a:p>
            <a:endParaRPr kumimoji="1" lang="zh-CN" altLang="en-US" sz="2400">
              <a:solidFill>
                <a:schemeClr val="tx1"/>
              </a:solidFill>
              <a:latin typeface="Times New Roman" panose="02020603050405020304" pitchFamily="16" charset="0"/>
              <a:ea typeface="宋体" panose="02010600030101010101" pitchFamily="2" charset="-122"/>
            </a:endParaRPr>
          </a:p>
        </p:txBody>
      </p:sp>
      <p:sp>
        <p:nvSpPr>
          <p:cNvPr id="26" name="圆角矩形 1"/>
          <p:cNvSpPr/>
          <p:nvPr userDrawn="1"/>
        </p:nvSpPr>
        <p:spPr>
          <a:xfrm>
            <a:off x="1113790" y="1049020"/>
            <a:ext cx="2442845" cy="4821555"/>
          </a:xfrm>
          <a:prstGeom prst="roundRect">
            <a:avLst>
              <a:gd name="adj" fmla="val 7412"/>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CN" altLang="en-US" dirty="0"/>
          </a:p>
        </p:txBody>
      </p:sp>
      <p:sp>
        <p:nvSpPr>
          <p:cNvPr id="27" name="矩形 26"/>
          <p:cNvSpPr/>
          <p:nvPr userDrawn="1"/>
        </p:nvSpPr>
        <p:spPr bwMode="auto">
          <a:xfrm>
            <a:off x="1288893" y="2156243"/>
            <a:ext cx="1706880" cy="1938020"/>
          </a:xfrm>
          <a:prstGeom prst="rect">
            <a:avLst/>
          </a:prstGeom>
        </p:spPr>
        <p:txBody>
          <a:bodyPr wrap="none">
            <a:spAutoFit/>
          </a:bodyPr>
          <a:lstStyle/>
          <a:p>
            <a:pPr algn="ctr">
              <a:defRPr/>
            </a:pPr>
            <a:r>
              <a:rPr lang="zh-CN" altLang="en-US" sz="6000" b="1" kern="100" dirty="0">
                <a:solidFill>
                  <a:srgbClr val="86006A"/>
                </a:solidFill>
                <a:latin typeface="微软雅黑" panose="00000500000000000000" pitchFamily="34" charset="-122"/>
                <a:ea typeface="微软雅黑" panose="00000500000000000000" pitchFamily="34" charset="-122"/>
                <a:cs typeface="Times New Roman" panose="02020603050405020304" pitchFamily="16" charset="0"/>
              </a:rPr>
              <a:t>汇报</a:t>
            </a:r>
            <a:endParaRPr lang="en-US" altLang="zh-CN" sz="6000" b="1" kern="100" dirty="0">
              <a:solidFill>
                <a:srgbClr val="86006A"/>
              </a:solidFill>
              <a:latin typeface="微软雅黑" panose="00000500000000000000" pitchFamily="34" charset="-122"/>
              <a:ea typeface="微软雅黑" panose="00000500000000000000" pitchFamily="34" charset="-122"/>
              <a:cs typeface="Times New Roman" panose="02020603050405020304" pitchFamily="16" charset="0"/>
            </a:endParaRPr>
          </a:p>
          <a:p>
            <a:pPr algn="ctr">
              <a:defRPr/>
            </a:pPr>
            <a:r>
              <a:rPr lang="zh-CN" altLang="en-US" sz="6000" b="1" kern="100" dirty="0">
                <a:solidFill>
                  <a:srgbClr val="86006A"/>
                </a:solidFill>
                <a:latin typeface="微软雅黑" panose="00000500000000000000" pitchFamily="34" charset="-122"/>
                <a:ea typeface="微软雅黑" panose="00000500000000000000" pitchFamily="34" charset="-122"/>
                <a:cs typeface="Times New Roman" panose="02020603050405020304" pitchFamily="16" charset="0"/>
              </a:rPr>
              <a:t>提纲</a:t>
            </a:r>
            <a:endParaRPr lang="zh-CN" altLang="en-US" sz="6000" b="1" kern="100" dirty="0">
              <a:solidFill>
                <a:srgbClr val="86006A"/>
              </a:solidFill>
              <a:latin typeface="微软雅黑" panose="00000500000000000000" pitchFamily="34" charset="-122"/>
              <a:ea typeface="微软雅黑" panose="00000500000000000000" pitchFamily="34" charset="-122"/>
              <a:cs typeface="Times New Roman" panose="02020603050405020304" pitchFamily="16" charset="0"/>
            </a:endParaRPr>
          </a:p>
        </p:txBody>
      </p:sp>
      <p:sp>
        <p:nvSpPr>
          <p:cNvPr id="28" name="矩形 27"/>
          <p:cNvSpPr/>
          <p:nvPr userDrawn="1"/>
        </p:nvSpPr>
        <p:spPr bwMode="auto">
          <a:xfrm>
            <a:off x="890707" y="4304038"/>
            <a:ext cx="2503249" cy="398780"/>
          </a:xfrm>
          <a:prstGeom prst="rect">
            <a:avLst/>
          </a:prstGeom>
        </p:spPr>
        <p:txBody>
          <a:bodyPr wrap="square">
            <a:spAutoFit/>
          </a:bodyPr>
          <a:lstStyle/>
          <a:p>
            <a:pPr algn="ctr">
              <a:defRPr/>
            </a:pPr>
            <a:r>
              <a:rPr lang="en-US" altLang="zh-CN" sz="2000" b="1" kern="100" dirty="0">
                <a:solidFill>
                  <a:srgbClr val="86006A"/>
                </a:solidFill>
                <a:latin typeface="Calibri" panose="020F0502020204030204"/>
                <a:ea typeface="微软雅黑" panose="00000500000000000000" pitchFamily="34" charset="-122"/>
                <a:cs typeface="Times New Roman" panose="02020603050405020304" pitchFamily="16" charset="0"/>
              </a:rPr>
              <a:t>CONTENTS </a:t>
            </a:r>
            <a:endParaRPr lang="en-US" altLang="zh-CN" sz="2000" b="1" kern="100" dirty="0">
              <a:solidFill>
                <a:srgbClr val="86006A"/>
              </a:solidFill>
              <a:latin typeface="Calibri" panose="020F0502020204030204"/>
              <a:ea typeface="微软雅黑" panose="00000500000000000000" pitchFamily="34" charset="-122"/>
              <a:cs typeface="Times New Roman" panose="02020603050405020304" pitchFamily="16" charset="0"/>
            </a:endParaRPr>
          </a:p>
        </p:txBody>
      </p:sp>
      <p:cxnSp>
        <p:nvCxnSpPr>
          <p:cNvPr id="29" name="直接连接符 21"/>
          <p:cNvCxnSpPr/>
          <p:nvPr userDrawn="1"/>
        </p:nvCxnSpPr>
        <p:spPr>
          <a:xfrm>
            <a:off x="1925278" y="4221999"/>
            <a:ext cx="434109" cy="0"/>
          </a:xfrm>
          <a:prstGeom prst="line">
            <a:avLst/>
          </a:prstGeom>
          <a:ln w="28575">
            <a:solidFill>
              <a:srgbClr val="86006A"/>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322962"/>
            <a:ext cx="9144000" cy="2187001"/>
          </a:xfrm>
        </p:spPr>
        <p:txBody>
          <a:bodyPr anchor="b">
            <a:normAutofit/>
          </a:bodyPr>
          <a:lstStyle>
            <a:lvl1pPr algn="ctr">
              <a:defRPr sz="6000">
                <a:effectLst>
                  <a:outerShdw blurRad="38100" dist="38100" dir="2700000" algn="tl">
                    <a:srgbClr val="000000">
                      <a:alpha val="43137"/>
                    </a:srgbClr>
                  </a:outerShdw>
                </a:effectLst>
              </a:defRPr>
            </a:lvl1pPr>
          </a:lstStyle>
          <a:p>
            <a:r>
              <a:rPr lang="zh-CN" altLang="en-US" dirty="0"/>
              <a:t>单击此处添加标题</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 name="副标题 2"/>
          <p:cNvSpPr>
            <a:spLocks noGrp="1"/>
          </p:cNvSpPr>
          <p:nvPr>
            <p:ph type="subTitle" idx="1" hasCustomPrompt="1"/>
          </p:nvPr>
        </p:nvSpPr>
        <p:spPr>
          <a:xfrm>
            <a:off x="1524000" y="3602038"/>
            <a:ext cx="9144000" cy="1655762"/>
          </a:xfrm>
        </p:spPr>
        <p:txBody>
          <a:bodyPr>
            <a:normAutofit/>
          </a:bodyPr>
          <a:lstStyle>
            <a:lvl1pPr marL="0" indent="0" algn="ctr">
              <a:buNone/>
              <a:defRPr sz="1800">
                <a:solidFill>
                  <a:schemeClr val="tx1">
                    <a:lumMod val="75000"/>
                    <a:lumOff val="25000"/>
                  </a:schemeClr>
                </a:solidFill>
                <a:effectLst/>
                <a:latin typeface="+mj-lt"/>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单击此处添加副标题</a:t>
            </a:r>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647700" y="1825625"/>
            <a:ext cx="10515600" cy="4351338"/>
          </a:xfrm>
        </p:spPr>
        <p:txBody>
          <a:bodyPr>
            <a:normAutofit/>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3751117"/>
            <a:ext cx="7321550" cy="811357"/>
          </a:xfrm>
        </p:spPr>
        <p:txBody>
          <a:bodyPr anchor="b">
            <a:normAutofit/>
          </a:bodyPr>
          <a:lstStyle>
            <a:lvl1pPr>
              <a:defRPr sz="400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1850" y="4610028"/>
            <a:ext cx="7321550" cy="647555"/>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2400" b="1" i="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sz="half" idx="1"/>
          </p:nvPr>
        </p:nvSpPr>
        <p:spPr>
          <a:xfrm>
            <a:off x="647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5981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slideLayout" Target="../slideLayouts/slideLayout12.xml"/><Relationship Id="rId7" Type="http://schemas.openxmlformats.org/officeDocument/2006/relationships/slideLayout" Target="../slideLayouts/slideLayout11.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 Id="rId3" Type="http://schemas.openxmlformats.org/officeDocument/2006/relationships/slideLayout" Target="../slideLayouts/slideLayout7.xml"/><Relationship Id="rId2" Type="http://schemas.openxmlformats.org/officeDocument/2006/relationships/slideLayout" Target="../slideLayouts/slideLayout6.xml"/><Relationship Id="rId11" Type="http://schemas.openxmlformats.org/officeDocument/2006/relationships/theme" Target="../theme/theme2.xml"/><Relationship Id="rId10" Type="http://schemas.openxmlformats.org/officeDocument/2006/relationships/slideLayout" Target="../slideLayouts/slideLayout14.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White">
      <p:bgRef idx="1001">
        <a:schemeClr val="bg1"/>
      </p:bgRef>
    </p:bg>
    <p:spTree>
      <p:nvGrpSpPr>
        <p:cNvPr id="1" name=""/>
        <p:cNvGrpSpPr/>
        <p:nvPr/>
      </p:nvGrpSpPr>
      <p:grpSpPr>
        <a:xfrm>
          <a:off x="0" y="0"/>
          <a:ext cx="0" cy="0"/>
          <a:chOff x="0" y="0"/>
          <a:chExt cx="0" cy="0"/>
        </a:xfrm>
      </p:grpSpPr>
      <p:sp>
        <p:nvSpPr>
          <p:cNvPr id="10" name="TextBox 9"/>
          <p:cNvSpPr txBox="1"/>
          <p:nvPr userDrawn="1"/>
        </p:nvSpPr>
        <p:spPr>
          <a:xfrm>
            <a:off x="11293947" y="6580997"/>
            <a:ext cx="898052" cy="306705"/>
          </a:xfrm>
          <a:prstGeom prst="rect">
            <a:avLst/>
          </a:prstGeom>
          <a:solidFill>
            <a:srgbClr val="ED6C00"/>
          </a:solid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sz="1400" dirty="0">
              <a:ln>
                <a:noFill/>
              </a:ln>
              <a:solidFill>
                <a:schemeClr val="bg1"/>
              </a:solidFill>
            </a:endParaRPr>
          </a:p>
        </p:txBody>
      </p:sp>
      <p:sp>
        <p:nvSpPr>
          <p:cNvPr id="3" name="Text Placeholder 2"/>
          <p:cNvSpPr>
            <a:spLocks noGrp="1"/>
          </p:cNvSpPr>
          <p:nvPr>
            <p:ph type="body" idx="1"/>
          </p:nvPr>
        </p:nvSpPr>
        <p:spPr>
          <a:xfrm>
            <a:off x="394447" y="991590"/>
            <a:ext cx="11355295" cy="5708468"/>
          </a:xfrm>
          <a:prstGeom prst="rect">
            <a:avLst/>
          </a:prstGeom>
        </p:spPr>
        <p:txBody>
          <a:bodyPr vert="horz" lIns="91440" tIns="45720" rIns="91440" bIns="45720"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3" name="TextBox 12"/>
          <p:cNvSpPr txBox="1"/>
          <p:nvPr userDrawn="1"/>
        </p:nvSpPr>
        <p:spPr>
          <a:xfrm>
            <a:off x="3528060" y="6581140"/>
            <a:ext cx="7370233" cy="306705"/>
          </a:xfrm>
          <a:prstGeom prst="rect">
            <a:avLst/>
          </a:prstGeom>
          <a:solidFill>
            <a:srgbClr val="70005F"/>
          </a:solid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400" b="0" dirty="0">
                <a:solidFill>
                  <a:schemeClr val="bg1"/>
                </a:solidFill>
              </a:rPr>
              <a:t>天津市视觉计算与智能感知重点实验室</a:t>
            </a:r>
            <a:endParaRPr lang="zh-CN" altLang="en-US" sz="1400" b="0" dirty="0">
              <a:solidFill>
                <a:schemeClr val="bg1"/>
              </a:solidFill>
            </a:endParaRPr>
          </a:p>
        </p:txBody>
      </p:sp>
      <p:sp>
        <p:nvSpPr>
          <p:cNvPr id="14" name="TextBox 13"/>
          <p:cNvSpPr txBox="1"/>
          <p:nvPr userDrawn="1"/>
        </p:nvSpPr>
        <p:spPr>
          <a:xfrm>
            <a:off x="0" y="6581140"/>
            <a:ext cx="3528060" cy="307777"/>
          </a:xfrm>
          <a:prstGeom prst="rect">
            <a:avLst/>
          </a:prstGeom>
          <a:solidFill>
            <a:srgbClr val="86006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schemeClr val="bg1"/>
                </a:solidFill>
                <a:effectLst/>
                <a:uLnTx/>
                <a:uFillTx/>
                <a:latin typeface="+mn-lt"/>
                <a:ea typeface="+mn-ea"/>
                <a:cs typeface="+mn-cs"/>
              </a:rPr>
              <a:t>段正鹏</a:t>
            </a:r>
            <a:r>
              <a:rPr kumimoji="0" lang="en-US" altLang="zh-CN" sz="1400" b="0" i="0" u="none" strike="noStrike" kern="1200" cap="none" spc="0" normalizeH="0" baseline="0" noProof="0" dirty="0">
                <a:ln>
                  <a:noFill/>
                </a:ln>
                <a:solidFill>
                  <a:schemeClr val="bg1"/>
                </a:solidFill>
                <a:effectLst/>
                <a:uLnTx/>
                <a:uFillTx/>
                <a:latin typeface="+mn-lt"/>
                <a:ea typeface="+mn-ea"/>
                <a:cs typeface="+mn-cs"/>
              </a:rPr>
              <a:t>, https://adam-duan.github.io</a:t>
            </a:r>
            <a:endParaRPr kumimoji="0" lang="en-US" altLang="zh-CN" sz="14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extBox 11"/>
          <p:cNvSpPr txBox="1"/>
          <p:nvPr userDrawn="1"/>
        </p:nvSpPr>
        <p:spPr>
          <a:xfrm>
            <a:off x="10898293" y="6581140"/>
            <a:ext cx="1292860" cy="306705"/>
          </a:xfrm>
          <a:prstGeom prst="rect">
            <a:avLst/>
          </a:prstGeom>
          <a:solidFill>
            <a:srgbClr val="86006A"/>
          </a:solidFill>
        </p:spPr>
        <p:txBody>
          <a:bodyPr wrap="square" rtlCol="0">
            <a:spAutoFit/>
          </a:bodyPr>
          <a:lstStyle/>
          <a:p>
            <a:pPr algn="ctr"/>
            <a:fld id="{C603BFBC-EF15-48A5-8249-0FEAC4BE5DBB}" type="slidenum">
              <a:rPr lang="en-US" sz="1400" smtClean="0">
                <a:solidFill>
                  <a:schemeClr val="bg1"/>
                </a:solidFill>
              </a:rPr>
            </a:fld>
            <a:endParaRPr lang="en-US" sz="1400"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ftr="0" dt="0"/>
  <p:txStyles>
    <p:titleStyle>
      <a:lvl1pPr algn="l" defTabSz="914400" rtl="0" eaLnBrk="1" latinLnBrk="0" hangingPunct="1">
        <a:lnSpc>
          <a:spcPct val="90000"/>
        </a:lnSpc>
        <a:spcBef>
          <a:spcPct val="0"/>
        </a:spcBef>
        <a:buNone/>
        <a:defRPr sz="44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image" Target="../media/image13.jpeg"/></Relationships>
</file>

<file path=ppt/slides/_rels/slide2.xml.rels><?xml version="1.0" encoding="UTF-8" standalone="yes"?>
<Relationships xmlns="http://schemas.openxmlformats.org/package/2006/relationships"><Relationship Id="rId9" Type="http://schemas.openxmlformats.org/officeDocument/2006/relationships/image" Target="../media/image12.svg"/><Relationship Id="rId8" Type="http://schemas.openxmlformats.org/officeDocument/2006/relationships/image" Target="../media/image11.png"/><Relationship Id="rId7" Type="http://schemas.openxmlformats.org/officeDocument/2006/relationships/image" Target="../media/image10.jpeg"/><Relationship Id="rId6" Type="http://schemas.openxmlformats.org/officeDocument/2006/relationships/image" Target="../media/image9.png"/><Relationship Id="rId5" Type="http://schemas.microsoft.com/office/2007/relationships/hdphoto" Target="../media/image8.wdp"/><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1" Type="http://schemas.openxmlformats.org/officeDocument/2006/relationships/notesSlide" Target="../notesSlides/notesSlide2.xml"/><Relationship Id="rId10" Type="http://schemas.openxmlformats.org/officeDocument/2006/relationships/slideLayout" Target="../slideLayouts/slideLayout6.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Autofit/>
          </a:bodyPr>
          <a:lstStyle/>
          <a:p>
            <a:r>
              <a:rPr lang="zh-CN" sz="5400" b="1" dirty="0">
                <a:latin typeface="Calibri" panose="020F0502020204030204" pitchFamily="34" charset="0"/>
                <a:ea typeface="黑体" panose="00000500000000000000" pitchFamily="49" charset="-122"/>
              </a:rPr>
              <a:t>土木到图形学、几何建模到物理仿真科研经验分享</a:t>
            </a:r>
            <a:endParaRPr lang="zh-CN" sz="5400" b="1" i="1" dirty="0">
              <a:latin typeface="楷体" panose="02010609060101010101" pitchFamily="49" charset="-122"/>
              <a:ea typeface="楷体" panose="02010609060101010101" pitchFamily="49" charset="-122"/>
              <a:cs typeface="Times New Roman" panose="02020603050405020304" pitchFamily="16" charset="0"/>
            </a:endParaRPr>
          </a:p>
        </p:txBody>
      </p:sp>
      <p:sp>
        <p:nvSpPr>
          <p:cNvPr id="4" name="副标题 3"/>
          <p:cNvSpPr>
            <a:spLocks noGrp="1"/>
          </p:cNvSpPr>
          <p:nvPr>
            <p:ph type="subTitle" idx="1"/>
          </p:nvPr>
        </p:nvSpPr>
        <p:spPr/>
        <p:txBody>
          <a:bodyPr/>
          <a:lstStyle/>
          <a:p>
            <a:r>
              <a:rPr lang="zh-CN" altLang="en-US" dirty="0"/>
              <a:t>张润泽</a:t>
            </a:r>
            <a:endParaRPr lang="en-US" altLang="zh-CN" dirty="0"/>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1"/>
          </p:cNvPicPr>
          <p:nvPr/>
        </p:nvPicPr>
        <p:blipFill>
          <a:blip r:embed="rId1"/>
          <a:stretch>
            <a:fillRect/>
          </a:stretch>
        </p:blipFill>
        <p:spPr>
          <a:xfrm>
            <a:off x="9871075" y="5906135"/>
            <a:ext cx="2093595" cy="786130"/>
          </a:xfrm>
          <a:prstGeom prst="rect">
            <a:avLst/>
          </a:prstGeom>
        </p:spPr>
      </p:pic>
      <p:pic>
        <p:nvPicPr>
          <p:cNvPr id="13" name="图片 12"/>
          <p:cNvPicPr>
            <a:picLocks noChangeAspect="1"/>
          </p:cNvPicPr>
          <p:nvPr/>
        </p:nvPicPr>
        <p:blipFill>
          <a:blip r:embed="rId2"/>
          <a:stretch>
            <a:fillRect/>
          </a:stretch>
        </p:blipFill>
        <p:spPr>
          <a:xfrm>
            <a:off x="0" y="248920"/>
            <a:ext cx="133350" cy="695325"/>
          </a:xfrm>
          <a:prstGeom prst="rect">
            <a:avLst/>
          </a:prstGeom>
        </p:spPr>
      </p:pic>
      <p:sp>
        <p:nvSpPr>
          <p:cNvPr id="14" name="文本框 13"/>
          <p:cNvSpPr txBox="1"/>
          <p:nvPr/>
        </p:nvSpPr>
        <p:spPr>
          <a:xfrm>
            <a:off x="249555" y="299720"/>
            <a:ext cx="11402060" cy="1753235"/>
          </a:xfrm>
          <a:prstGeom prst="rect">
            <a:avLst/>
          </a:prstGeom>
          <a:noFill/>
        </p:spPr>
        <p:txBody>
          <a:bodyPr wrap="square" rtlCol="0">
            <a:spAutoFit/>
          </a:bodyPr>
          <a:p>
            <a:r>
              <a:rPr lang="zh-CN" altLang="en-US" sz="3600" b="1" dirty="0">
                <a:solidFill>
                  <a:srgbClr val="70005F"/>
                </a:solidFill>
                <a:latin typeface="微软雅黑" panose="00000500000000000000" pitchFamily="34" charset="-122"/>
                <a:ea typeface="微软雅黑" panose="00000500000000000000" pitchFamily="34" charset="-122"/>
                <a:cs typeface="+mj-cs"/>
              </a:rPr>
              <a:t>从</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“零”</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到</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a:t>
            </a:r>
            <a:r>
              <a:rPr lang="en-US" altLang="zh-CN" sz="3600" b="1" dirty="0">
                <a:solidFill>
                  <a:srgbClr val="70005F"/>
                </a:solidFill>
                <a:latin typeface="微软雅黑" panose="00000500000000000000" pitchFamily="34" charset="-122"/>
                <a:ea typeface="微软雅黑" panose="00000500000000000000" pitchFamily="34" charset="-122"/>
                <a:cs typeface="+mj-cs"/>
              </a:rPr>
              <a:t>SIGGRAPH</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 </a:t>
            </a:r>
            <a:r>
              <a:rPr lang="zh-CN" sz="3600" b="1" dirty="0">
                <a:solidFill>
                  <a:srgbClr val="70005F"/>
                </a:solidFill>
                <a:latin typeface="微软雅黑" panose="00000500000000000000" pitchFamily="34" charset="-122"/>
                <a:ea typeface="微软雅黑" panose="00000500000000000000" pitchFamily="34" charset="-122"/>
                <a:cs typeface="+mj-cs"/>
                <a:sym typeface="+mn-ea"/>
              </a:rPr>
              <a:t>选题</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a:t>
            </a:r>
            <a:r>
              <a:rPr lang="zh-CN" sz="3600" b="1" dirty="0">
                <a:solidFill>
                  <a:srgbClr val="70005F"/>
                </a:solidFill>
                <a:latin typeface="微软雅黑" panose="00000500000000000000" pitchFamily="34" charset="-122"/>
                <a:ea typeface="微软雅黑" panose="00000500000000000000" pitchFamily="34" charset="-122"/>
                <a:cs typeface="+mj-cs"/>
                <a:sym typeface="+mn-ea"/>
              </a:rPr>
              <a:t>与</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Insight</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”的积累</a:t>
            </a:r>
            <a:endParaRPr lang="zh-CN" altLang="en-US" sz="3600" b="1" dirty="0">
              <a:solidFill>
                <a:srgbClr val="70005F"/>
              </a:solidFill>
              <a:latin typeface="微软雅黑" panose="00000500000000000000" pitchFamily="34" charset="-122"/>
              <a:ea typeface="微软雅黑" panose="00000500000000000000" pitchFamily="34" charset="-122"/>
              <a:cs typeface="+mj-cs"/>
              <a:sym typeface="+mn-ea"/>
            </a:endParaRPr>
          </a:p>
          <a:p>
            <a:pPr algn="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-maybe THE most important decision you’ll make</a:t>
            </a:r>
            <a:endParaRPr lang="en-US" altLang="zh-CN" sz="3600" b="1" dirty="0">
              <a:solidFill>
                <a:srgbClr val="70005F"/>
              </a:solidFill>
              <a:latin typeface="微软雅黑" panose="00000500000000000000" pitchFamily="34" charset="-122"/>
              <a:ea typeface="微软雅黑" panose="00000500000000000000" pitchFamily="34" charset="-122"/>
              <a:cs typeface="+mj-cs"/>
              <a:sym typeface="+mn-ea"/>
            </a:endParaRPr>
          </a:p>
          <a:p>
            <a:endParaRPr lang="en-US" altLang="zh-CN" sz="3600" b="1" dirty="0">
              <a:solidFill>
                <a:srgbClr val="70005F"/>
              </a:solidFill>
              <a:latin typeface="微软雅黑" panose="00000500000000000000" pitchFamily="34" charset="-122"/>
              <a:ea typeface="微软雅黑" panose="00000500000000000000" pitchFamily="34" charset="-122"/>
              <a:cs typeface="+mj-cs"/>
              <a:sym typeface="+mn-ea"/>
            </a:endParaRPr>
          </a:p>
        </p:txBody>
      </p:sp>
      <p:sp>
        <p:nvSpPr>
          <p:cNvPr id="27" name="文本框 26"/>
          <p:cNvSpPr txBox="1"/>
          <p:nvPr/>
        </p:nvSpPr>
        <p:spPr>
          <a:xfrm>
            <a:off x="10795" y="1840865"/>
            <a:ext cx="1002030" cy="368300"/>
          </a:xfrm>
          <a:prstGeom prst="rect">
            <a:avLst/>
          </a:prstGeom>
          <a:noFill/>
        </p:spPr>
        <p:txBody>
          <a:bodyPr wrap="square" rtlCol="0">
            <a:spAutoFit/>
          </a:bodyPr>
          <a:p>
            <a:pPr algn="ctr"/>
            <a:r>
              <a:rPr lang="zh-CN" altLang="en-US"/>
              <a:t>问题树</a:t>
            </a:r>
            <a:endParaRPr lang="zh-CN" altLang="en-US"/>
          </a:p>
        </p:txBody>
      </p:sp>
      <p:cxnSp>
        <p:nvCxnSpPr>
          <p:cNvPr id="30" name="直接连接符 29"/>
          <p:cNvCxnSpPr>
            <a:stCxn id="36" idx="7"/>
          </p:cNvCxnSpPr>
          <p:nvPr/>
        </p:nvCxnSpPr>
        <p:spPr>
          <a:xfrm flipV="1">
            <a:off x="2127885" y="2421255"/>
            <a:ext cx="2877185" cy="581025"/>
          </a:xfrm>
          <a:prstGeom prst="line">
            <a:avLst/>
          </a:prstGeom>
        </p:spPr>
        <p:style>
          <a:lnRef idx="2">
            <a:schemeClr val="accent1"/>
          </a:lnRef>
          <a:fillRef idx="0">
            <a:srgbClr val="FFFFFF"/>
          </a:fillRef>
          <a:effectRef idx="0">
            <a:srgbClr val="FFFFFF"/>
          </a:effectRef>
          <a:fontRef idx="minor">
            <a:schemeClr val="tx1"/>
          </a:fontRef>
        </p:style>
      </p:cxnSp>
      <p:sp>
        <p:nvSpPr>
          <p:cNvPr id="31" name="矩形 30"/>
          <p:cNvSpPr/>
          <p:nvPr/>
        </p:nvSpPr>
        <p:spPr>
          <a:xfrm>
            <a:off x="5060315" y="2090420"/>
            <a:ext cx="3951605" cy="642620"/>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3" name="文本框 32"/>
          <p:cNvSpPr txBox="1"/>
          <p:nvPr/>
        </p:nvSpPr>
        <p:spPr>
          <a:xfrm>
            <a:off x="5288915" y="2209165"/>
            <a:ext cx="3388995" cy="368300"/>
          </a:xfrm>
          <a:prstGeom prst="rect">
            <a:avLst/>
          </a:prstGeom>
          <a:noFill/>
        </p:spPr>
        <p:txBody>
          <a:bodyPr wrap="square" rtlCol="0">
            <a:spAutoFit/>
          </a:bodyPr>
          <a:p>
            <a:pPr algn="ctr"/>
            <a:r>
              <a:rPr lang="zh-CN">
                <a:sym typeface="+mn-ea"/>
              </a:rPr>
              <a:t>复杂几何边界条件下的</a:t>
            </a:r>
            <a:r>
              <a:rPr lang="zh-CN"/>
              <a:t>流体模拟</a:t>
            </a:r>
            <a:endParaRPr lang="zh-CN"/>
          </a:p>
        </p:txBody>
      </p:sp>
      <p:sp>
        <p:nvSpPr>
          <p:cNvPr id="7" name="文本框 6"/>
          <p:cNvSpPr txBox="1"/>
          <p:nvPr/>
        </p:nvSpPr>
        <p:spPr>
          <a:xfrm>
            <a:off x="4836160" y="3692525"/>
            <a:ext cx="6140450" cy="1198880"/>
          </a:xfrm>
          <a:prstGeom prst="rect">
            <a:avLst/>
          </a:prstGeom>
          <a:noFill/>
        </p:spPr>
        <p:txBody>
          <a:bodyPr wrap="square" rtlCol="0">
            <a:spAutoFit/>
          </a:bodyPr>
          <a:p>
            <a:r>
              <a:rPr lang="zh-CN" altLang="en-US" sz="2400"/>
              <a:t>根据目标来选择题目！</a:t>
            </a:r>
            <a:r>
              <a:rPr lang="en-US" altLang="zh-CN" sz="2400"/>
              <a:t> </a:t>
            </a:r>
            <a:r>
              <a:rPr lang="zh-CN" altLang="en-US" sz="2400"/>
              <a:t>更上面的题目可能更难解决但也有更好的影响力和扩展性</a:t>
            </a:r>
            <a:r>
              <a:rPr lang="en-US" altLang="zh-CN" sz="2400"/>
              <a:t> </a:t>
            </a:r>
            <a:r>
              <a:rPr lang="zh-CN" altLang="en-US" sz="2400"/>
              <a:t>更下面的题目能给你更快的反馈</a:t>
            </a:r>
            <a:endParaRPr lang="zh-CN" altLang="en-US" sz="2400"/>
          </a:p>
        </p:txBody>
      </p:sp>
      <p:sp>
        <p:nvSpPr>
          <p:cNvPr id="34" name="椭圆 33"/>
          <p:cNvSpPr/>
          <p:nvPr/>
        </p:nvSpPr>
        <p:spPr>
          <a:xfrm>
            <a:off x="907415" y="2185670"/>
            <a:ext cx="720000" cy="72000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6" name="椭圆 35"/>
          <p:cNvSpPr/>
          <p:nvPr/>
        </p:nvSpPr>
        <p:spPr>
          <a:xfrm>
            <a:off x="1666875" y="2923540"/>
            <a:ext cx="540000" cy="54000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37" name="直接连接符 36"/>
          <p:cNvCxnSpPr>
            <a:stCxn id="34" idx="3"/>
          </p:cNvCxnSpPr>
          <p:nvPr/>
        </p:nvCxnSpPr>
        <p:spPr>
          <a:xfrm flipH="1">
            <a:off x="439420" y="2800350"/>
            <a:ext cx="573405" cy="519430"/>
          </a:xfrm>
          <a:prstGeom prst="line">
            <a:avLst/>
          </a:prstGeom>
        </p:spPr>
        <p:style>
          <a:lnRef idx="2">
            <a:schemeClr val="accent1"/>
          </a:lnRef>
          <a:fillRef idx="0">
            <a:srgbClr val="FFFFFF"/>
          </a:fillRef>
          <a:effectRef idx="0">
            <a:srgbClr val="FFFFFF"/>
          </a:effectRef>
          <a:fontRef idx="minor">
            <a:schemeClr val="tx1"/>
          </a:fontRef>
        </p:style>
      </p:cxnSp>
      <p:sp>
        <p:nvSpPr>
          <p:cNvPr id="38" name="椭圆 37"/>
          <p:cNvSpPr/>
          <p:nvPr/>
        </p:nvSpPr>
        <p:spPr>
          <a:xfrm>
            <a:off x="170815" y="3091815"/>
            <a:ext cx="464185" cy="45339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39" name="直接连接符 38"/>
          <p:cNvCxnSpPr>
            <a:stCxn id="36" idx="5"/>
          </p:cNvCxnSpPr>
          <p:nvPr/>
        </p:nvCxnSpPr>
        <p:spPr>
          <a:xfrm>
            <a:off x="2127885" y="3384550"/>
            <a:ext cx="161925" cy="645795"/>
          </a:xfrm>
          <a:prstGeom prst="line">
            <a:avLst/>
          </a:prstGeom>
        </p:spPr>
        <p:style>
          <a:lnRef idx="2">
            <a:schemeClr val="accent1"/>
          </a:lnRef>
          <a:fillRef idx="0">
            <a:srgbClr val="FFFFFF"/>
          </a:fillRef>
          <a:effectRef idx="0">
            <a:srgbClr val="FFFFFF"/>
          </a:effectRef>
          <a:fontRef idx="minor">
            <a:schemeClr val="tx1"/>
          </a:fontRef>
        </p:style>
      </p:cxnSp>
      <p:sp>
        <p:nvSpPr>
          <p:cNvPr id="40" name="椭圆 39"/>
          <p:cNvSpPr/>
          <p:nvPr/>
        </p:nvSpPr>
        <p:spPr>
          <a:xfrm>
            <a:off x="2063115" y="3945890"/>
            <a:ext cx="464185" cy="45339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41" name="直接连接符 40"/>
          <p:cNvCxnSpPr>
            <a:stCxn id="36" idx="3"/>
          </p:cNvCxnSpPr>
          <p:nvPr/>
        </p:nvCxnSpPr>
        <p:spPr>
          <a:xfrm flipH="1">
            <a:off x="1487805" y="3384550"/>
            <a:ext cx="257810" cy="540385"/>
          </a:xfrm>
          <a:prstGeom prst="line">
            <a:avLst/>
          </a:prstGeom>
        </p:spPr>
        <p:style>
          <a:lnRef idx="2">
            <a:schemeClr val="accent1"/>
          </a:lnRef>
          <a:fillRef idx="0">
            <a:srgbClr val="FFFFFF"/>
          </a:fillRef>
          <a:effectRef idx="0">
            <a:srgbClr val="FFFFFF"/>
          </a:effectRef>
          <a:fontRef idx="minor">
            <a:schemeClr val="tx1"/>
          </a:fontRef>
        </p:style>
      </p:cxnSp>
      <p:sp>
        <p:nvSpPr>
          <p:cNvPr id="42" name="椭圆 41"/>
          <p:cNvSpPr/>
          <p:nvPr/>
        </p:nvSpPr>
        <p:spPr>
          <a:xfrm>
            <a:off x="1202690" y="3850640"/>
            <a:ext cx="464185" cy="45339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43" name="直接连接符 42"/>
          <p:cNvCxnSpPr/>
          <p:nvPr/>
        </p:nvCxnSpPr>
        <p:spPr>
          <a:xfrm flipH="1">
            <a:off x="1045845" y="4237990"/>
            <a:ext cx="257810" cy="540385"/>
          </a:xfrm>
          <a:prstGeom prst="line">
            <a:avLst/>
          </a:prstGeom>
        </p:spPr>
        <p:style>
          <a:lnRef idx="2">
            <a:schemeClr val="accent1"/>
          </a:lnRef>
          <a:fillRef idx="0">
            <a:srgbClr val="FFFFFF"/>
          </a:fillRef>
          <a:effectRef idx="0">
            <a:srgbClr val="FFFFFF"/>
          </a:effectRef>
          <a:fontRef idx="minor">
            <a:schemeClr val="tx1"/>
          </a:fontRef>
        </p:style>
      </p:cxnSp>
      <p:sp>
        <p:nvSpPr>
          <p:cNvPr id="44" name="椭圆 43"/>
          <p:cNvSpPr/>
          <p:nvPr/>
        </p:nvSpPr>
        <p:spPr>
          <a:xfrm>
            <a:off x="839470" y="4777740"/>
            <a:ext cx="360000" cy="36000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45" name="直接连接符 44"/>
          <p:cNvCxnSpPr>
            <a:stCxn id="44" idx="3"/>
          </p:cNvCxnSpPr>
          <p:nvPr/>
        </p:nvCxnSpPr>
        <p:spPr>
          <a:xfrm flipH="1">
            <a:off x="634365" y="5085080"/>
            <a:ext cx="257810" cy="607060"/>
          </a:xfrm>
          <a:prstGeom prst="line">
            <a:avLst/>
          </a:prstGeom>
        </p:spPr>
        <p:style>
          <a:lnRef idx="2">
            <a:schemeClr val="accent1"/>
          </a:lnRef>
          <a:fillRef idx="0">
            <a:srgbClr val="FFFFFF"/>
          </a:fillRef>
          <a:effectRef idx="0">
            <a:srgbClr val="FFFFFF"/>
          </a:effectRef>
          <a:fontRef idx="minor">
            <a:schemeClr val="tx1"/>
          </a:fontRef>
        </p:style>
      </p:cxnSp>
      <p:sp>
        <p:nvSpPr>
          <p:cNvPr id="46" name="椭圆 45"/>
          <p:cNvSpPr/>
          <p:nvPr/>
        </p:nvSpPr>
        <p:spPr>
          <a:xfrm>
            <a:off x="427990" y="5692140"/>
            <a:ext cx="464185" cy="45339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7" name="椭圆 46"/>
          <p:cNvSpPr/>
          <p:nvPr/>
        </p:nvSpPr>
        <p:spPr>
          <a:xfrm>
            <a:off x="907415" y="6612255"/>
            <a:ext cx="216000" cy="21600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48" name="直接连接符 47"/>
          <p:cNvCxnSpPr/>
          <p:nvPr/>
        </p:nvCxnSpPr>
        <p:spPr>
          <a:xfrm>
            <a:off x="850900" y="5966460"/>
            <a:ext cx="161925" cy="645795"/>
          </a:xfrm>
          <a:prstGeom prst="line">
            <a:avLst/>
          </a:prstGeom>
        </p:spPr>
        <p:style>
          <a:lnRef idx="2">
            <a:schemeClr val="accent1"/>
          </a:lnRef>
          <a:fillRef idx="0">
            <a:srgbClr val="FFFFFF"/>
          </a:fillRef>
          <a:effectRef idx="0">
            <a:srgbClr val="FFFFFF"/>
          </a:effectRef>
          <a:fontRef idx="minor">
            <a:schemeClr val="tx1"/>
          </a:fontRef>
        </p:style>
      </p:cxnSp>
      <p:cxnSp>
        <p:nvCxnSpPr>
          <p:cNvPr id="3" name="直接连接符 2"/>
          <p:cNvCxnSpPr>
            <a:stCxn id="34" idx="5"/>
          </p:cNvCxnSpPr>
          <p:nvPr/>
        </p:nvCxnSpPr>
        <p:spPr>
          <a:xfrm>
            <a:off x="1522095" y="2800350"/>
            <a:ext cx="191770" cy="230505"/>
          </a:xfrm>
          <a:prstGeom prst="line">
            <a:avLst/>
          </a:prstGeom>
        </p:spPr>
        <p:style>
          <a:lnRef idx="2">
            <a:schemeClr val="accent1"/>
          </a:lnRef>
          <a:fillRef idx="0">
            <a:srgbClr val="FFFFFF"/>
          </a:fillRef>
          <a:effectRef idx="0">
            <a:srgbClr val="FFFFFF"/>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1"/>
          </p:cNvPicPr>
          <p:nvPr/>
        </p:nvPicPr>
        <p:blipFill>
          <a:blip r:embed="rId1"/>
          <a:stretch>
            <a:fillRect/>
          </a:stretch>
        </p:blipFill>
        <p:spPr>
          <a:xfrm>
            <a:off x="9871075" y="5906135"/>
            <a:ext cx="2093595" cy="786130"/>
          </a:xfrm>
          <a:prstGeom prst="rect">
            <a:avLst/>
          </a:prstGeom>
        </p:spPr>
      </p:pic>
      <p:pic>
        <p:nvPicPr>
          <p:cNvPr id="13" name="图片 12"/>
          <p:cNvPicPr>
            <a:picLocks noChangeAspect="1"/>
          </p:cNvPicPr>
          <p:nvPr/>
        </p:nvPicPr>
        <p:blipFill>
          <a:blip r:embed="rId2"/>
          <a:stretch>
            <a:fillRect/>
          </a:stretch>
        </p:blipFill>
        <p:spPr>
          <a:xfrm>
            <a:off x="0" y="248920"/>
            <a:ext cx="133350" cy="695325"/>
          </a:xfrm>
          <a:prstGeom prst="rect">
            <a:avLst/>
          </a:prstGeom>
        </p:spPr>
      </p:pic>
      <p:sp>
        <p:nvSpPr>
          <p:cNvPr id="14" name="文本框 13"/>
          <p:cNvSpPr txBox="1"/>
          <p:nvPr/>
        </p:nvSpPr>
        <p:spPr>
          <a:xfrm>
            <a:off x="249555" y="299720"/>
            <a:ext cx="11402060" cy="1753235"/>
          </a:xfrm>
          <a:prstGeom prst="rect">
            <a:avLst/>
          </a:prstGeom>
          <a:noFill/>
        </p:spPr>
        <p:txBody>
          <a:bodyPr wrap="square" rtlCol="0">
            <a:spAutoFit/>
          </a:bodyPr>
          <a:p>
            <a:r>
              <a:rPr lang="zh-CN" altLang="en-US" sz="3600" b="1" dirty="0">
                <a:solidFill>
                  <a:srgbClr val="70005F"/>
                </a:solidFill>
                <a:latin typeface="微软雅黑" panose="00000500000000000000" pitchFamily="34" charset="-122"/>
                <a:ea typeface="微软雅黑" panose="00000500000000000000" pitchFamily="34" charset="-122"/>
                <a:cs typeface="+mj-cs"/>
              </a:rPr>
              <a:t>从</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“零”</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到</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a:t>
            </a:r>
            <a:r>
              <a:rPr lang="en-US" altLang="zh-CN" sz="3600" b="1" dirty="0">
                <a:solidFill>
                  <a:srgbClr val="70005F"/>
                </a:solidFill>
                <a:latin typeface="微软雅黑" panose="00000500000000000000" pitchFamily="34" charset="-122"/>
                <a:ea typeface="微软雅黑" panose="00000500000000000000" pitchFamily="34" charset="-122"/>
                <a:cs typeface="+mj-cs"/>
              </a:rPr>
              <a:t>SIGGRAPH</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 </a:t>
            </a:r>
            <a:r>
              <a:rPr lang="zh-CN" sz="3600" b="1" dirty="0">
                <a:solidFill>
                  <a:srgbClr val="70005F"/>
                </a:solidFill>
                <a:latin typeface="微软雅黑" panose="00000500000000000000" pitchFamily="34" charset="-122"/>
                <a:ea typeface="微软雅黑" panose="00000500000000000000" pitchFamily="34" charset="-122"/>
                <a:cs typeface="+mj-cs"/>
                <a:sym typeface="+mn-ea"/>
              </a:rPr>
              <a:t>选题</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a:t>
            </a:r>
            <a:r>
              <a:rPr lang="zh-CN" sz="3600" b="1" dirty="0">
                <a:solidFill>
                  <a:srgbClr val="70005F"/>
                </a:solidFill>
                <a:latin typeface="微软雅黑" panose="00000500000000000000" pitchFamily="34" charset="-122"/>
                <a:ea typeface="微软雅黑" panose="00000500000000000000" pitchFamily="34" charset="-122"/>
                <a:cs typeface="+mj-cs"/>
                <a:sym typeface="+mn-ea"/>
              </a:rPr>
              <a:t>与</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Insight</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”的积累</a:t>
            </a:r>
            <a:endParaRPr lang="zh-CN" altLang="en-US" sz="3600" b="1" dirty="0">
              <a:solidFill>
                <a:srgbClr val="70005F"/>
              </a:solidFill>
              <a:latin typeface="微软雅黑" panose="00000500000000000000" pitchFamily="34" charset="-122"/>
              <a:ea typeface="微软雅黑" panose="00000500000000000000" pitchFamily="34" charset="-122"/>
              <a:cs typeface="+mj-cs"/>
              <a:sym typeface="+mn-ea"/>
            </a:endParaRPr>
          </a:p>
          <a:p>
            <a:pPr algn="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-maybe THE most important decision you’ll make</a:t>
            </a:r>
            <a:endParaRPr lang="en-US" altLang="zh-CN" sz="3600" b="1" dirty="0">
              <a:solidFill>
                <a:srgbClr val="70005F"/>
              </a:solidFill>
              <a:latin typeface="微软雅黑" panose="00000500000000000000" pitchFamily="34" charset="-122"/>
              <a:ea typeface="微软雅黑" panose="00000500000000000000" pitchFamily="34" charset="-122"/>
              <a:cs typeface="+mj-cs"/>
              <a:sym typeface="+mn-ea"/>
            </a:endParaRPr>
          </a:p>
          <a:p>
            <a:endParaRPr lang="en-US" altLang="zh-CN" sz="3600" b="1" dirty="0">
              <a:solidFill>
                <a:srgbClr val="70005F"/>
              </a:solidFill>
              <a:latin typeface="微软雅黑" panose="00000500000000000000" pitchFamily="34" charset="-122"/>
              <a:ea typeface="微软雅黑" panose="00000500000000000000" pitchFamily="34" charset="-122"/>
              <a:cs typeface="+mj-cs"/>
              <a:sym typeface="+mn-ea"/>
            </a:endParaRPr>
          </a:p>
        </p:txBody>
      </p:sp>
      <p:cxnSp>
        <p:nvCxnSpPr>
          <p:cNvPr id="5" name="直接箭头连接符 4"/>
          <p:cNvCxnSpPr/>
          <p:nvPr/>
        </p:nvCxnSpPr>
        <p:spPr>
          <a:xfrm flipV="1">
            <a:off x="2349500" y="6356350"/>
            <a:ext cx="6733540" cy="41910"/>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cxnSp>
        <p:nvCxnSpPr>
          <p:cNvPr id="6" name="直接箭头连接符 5"/>
          <p:cNvCxnSpPr/>
          <p:nvPr/>
        </p:nvCxnSpPr>
        <p:spPr>
          <a:xfrm flipV="1">
            <a:off x="2360295" y="4017010"/>
            <a:ext cx="31750" cy="2381885"/>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sp>
        <p:nvSpPr>
          <p:cNvPr id="10" name="任意多边形 9"/>
          <p:cNvSpPr/>
          <p:nvPr/>
        </p:nvSpPr>
        <p:spPr>
          <a:xfrm>
            <a:off x="2381250" y="4752975"/>
            <a:ext cx="5942965" cy="1634490"/>
          </a:xfrm>
          <a:custGeom>
            <a:avLst/>
            <a:gdLst>
              <a:gd name="connisteX0" fmla="*/ 0 w 5942965"/>
              <a:gd name="connsiteY0" fmla="*/ 1634648 h 1634648"/>
              <a:gd name="connisteX1" fmla="*/ 41910 w 5942965"/>
              <a:gd name="connsiteY1" fmla="*/ 1550828 h 1634648"/>
              <a:gd name="connisteX2" fmla="*/ 62865 w 5942965"/>
              <a:gd name="connsiteY2" fmla="*/ 1476533 h 1634648"/>
              <a:gd name="connisteX3" fmla="*/ 105410 w 5942965"/>
              <a:gd name="connsiteY3" fmla="*/ 1381918 h 1634648"/>
              <a:gd name="connisteX4" fmla="*/ 136525 w 5942965"/>
              <a:gd name="connsiteY4" fmla="*/ 1308258 h 1634648"/>
              <a:gd name="connisteX5" fmla="*/ 168275 w 5942965"/>
              <a:gd name="connsiteY5" fmla="*/ 1223803 h 1634648"/>
              <a:gd name="connisteX6" fmla="*/ 210185 w 5942965"/>
              <a:gd name="connsiteY6" fmla="*/ 1150143 h 1634648"/>
              <a:gd name="connisteX7" fmla="*/ 231775 w 5942965"/>
              <a:gd name="connsiteY7" fmla="*/ 1065688 h 1634648"/>
              <a:gd name="connisteX8" fmla="*/ 284480 w 5942965"/>
              <a:gd name="connsiteY8" fmla="*/ 992028 h 1634648"/>
              <a:gd name="connisteX9" fmla="*/ 326390 w 5942965"/>
              <a:gd name="connsiteY9" fmla="*/ 918368 h 1634648"/>
              <a:gd name="connisteX10" fmla="*/ 379095 w 5942965"/>
              <a:gd name="connsiteY10" fmla="*/ 844708 h 1634648"/>
              <a:gd name="connisteX11" fmla="*/ 442595 w 5942965"/>
              <a:gd name="connsiteY11" fmla="*/ 771048 h 1634648"/>
              <a:gd name="connisteX12" fmla="*/ 516255 w 5942965"/>
              <a:gd name="connsiteY12" fmla="*/ 696753 h 1634648"/>
              <a:gd name="connisteX13" fmla="*/ 568960 w 5942965"/>
              <a:gd name="connsiteY13" fmla="*/ 623093 h 1634648"/>
              <a:gd name="connisteX14" fmla="*/ 631825 w 5942965"/>
              <a:gd name="connsiteY14" fmla="*/ 549433 h 1634648"/>
              <a:gd name="connisteX15" fmla="*/ 705485 w 5942965"/>
              <a:gd name="connsiteY15" fmla="*/ 475773 h 1634648"/>
              <a:gd name="connisteX16" fmla="*/ 789940 w 5942965"/>
              <a:gd name="connsiteY16" fmla="*/ 412273 h 1634648"/>
              <a:gd name="connisteX17" fmla="*/ 863600 w 5942965"/>
              <a:gd name="connsiteY17" fmla="*/ 359568 h 1634648"/>
              <a:gd name="connisteX18" fmla="*/ 937260 w 5942965"/>
              <a:gd name="connsiteY18" fmla="*/ 328453 h 1634648"/>
              <a:gd name="connisteX19" fmla="*/ 1011555 w 5942965"/>
              <a:gd name="connsiteY19" fmla="*/ 285908 h 1634648"/>
              <a:gd name="connisteX20" fmla="*/ 1085215 w 5942965"/>
              <a:gd name="connsiteY20" fmla="*/ 254158 h 1634648"/>
              <a:gd name="connisteX21" fmla="*/ 1158875 w 5942965"/>
              <a:gd name="connsiteY21" fmla="*/ 223043 h 1634648"/>
              <a:gd name="connisteX22" fmla="*/ 1232535 w 5942965"/>
              <a:gd name="connsiteY22" fmla="*/ 191293 h 1634648"/>
              <a:gd name="connisteX23" fmla="*/ 1306195 w 5942965"/>
              <a:gd name="connsiteY23" fmla="*/ 159543 h 1634648"/>
              <a:gd name="connisteX24" fmla="*/ 1379855 w 5942965"/>
              <a:gd name="connsiteY24" fmla="*/ 127793 h 1634648"/>
              <a:gd name="connisteX25" fmla="*/ 1464310 w 5942965"/>
              <a:gd name="connsiteY25" fmla="*/ 96678 h 1634648"/>
              <a:gd name="connisteX26" fmla="*/ 1548765 w 5942965"/>
              <a:gd name="connsiteY26" fmla="*/ 54133 h 1634648"/>
              <a:gd name="connisteX27" fmla="*/ 1664970 w 5942965"/>
              <a:gd name="connsiteY27" fmla="*/ 33178 h 1634648"/>
              <a:gd name="connisteX28" fmla="*/ 1738630 w 5942965"/>
              <a:gd name="connsiteY28" fmla="*/ 12223 h 1634648"/>
              <a:gd name="connisteX29" fmla="*/ 1822450 w 5942965"/>
              <a:gd name="connsiteY29" fmla="*/ 12223 h 1634648"/>
              <a:gd name="connisteX30" fmla="*/ 1896745 w 5942965"/>
              <a:gd name="connsiteY30" fmla="*/ 1428 h 1634648"/>
              <a:gd name="connisteX31" fmla="*/ 1970405 w 5942965"/>
              <a:gd name="connsiteY31" fmla="*/ 1428 h 1634648"/>
              <a:gd name="connisteX32" fmla="*/ 2044065 w 5942965"/>
              <a:gd name="connsiteY32" fmla="*/ 12223 h 1634648"/>
              <a:gd name="connisteX33" fmla="*/ 2128520 w 5942965"/>
              <a:gd name="connsiteY33" fmla="*/ 43973 h 1634648"/>
              <a:gd name="connisteX34" fmla="*/ 2202180 w 5942965"/>
              <a:gd name="connsiteY34" fmla="*/ 85883 h 1634648"/>
              <a:gd name="connisteX35" fmla="*/ 2275840 w 5942965"/>
              <a:gd name="connsiteY35" fmla="*/ 127793 h 1634648"/>
              <a:gd name="connisteX36" fmla="*/ 2349500 w 5942965"/>
              <a:gd name="connsiteY36" fmla="*/ 170338 h 1634648"/>
              <a:gd name="connisteX37" fmla="*/ 2423160 w 5942965"/>
              <a:gd name="connsiteY37" fmla="*/ 223043 h 1634648"/>
              <a:gd name="connisteX38" fmla="*/ 2496820 w 5942965"/>
              <a:gd name="connsiteY38" fmla="*/ 264953 h 1634648"/>
              <a:gd name="connisteX39" fmla="*/ 2571115 w 5942965"/>
              <a:gd name="connsiteY39" fmla="*/ 306863 h 1634648"/>
              <a:gd name="connisteX40" fmla="*/ 2644775 w 5942965"/>
              <a:gd name="connsiteY40" fmla="*/ 359568 h 1634648"/>
              <a:gd name="connisteX41" fmla="*/ 2739390 w 5942965"/>
              <a:gd name="connsiteY41" fmla="*/ 412273 h 1634648"/>
              <a:gd name="connisteX42" fmla="*/ 2823845 w 5942965"/>
              <a:gd name="connsiteY42" fmla="*/ 454818 h 1634648"/>
              <a:gd name="connisteX43" fmla="*/ 2908300 w 5942965"/>
              <a:gd name="connsiteY43" fmla="*/ 507523 h 1634648"/>
              <a:gd name="connisteX44" fmla="*/ 2992120 w 5942965"/>
              <a:gd name="connsiteY44" fmla="*/ 570388 h 1634648"/>
              <a:gd name="connisteX45" fmla="*/ 3076575 w 5942965"/>
              <a:gd name="connsiteY45" fmla="*/ 623093 h 1634648"/>
              <a:gd name="connisteX46" fmla="*/ 3150235 w 5942965"/>
              <a:gd name="connsiteY46" fmla="*/ 665638 h 1634648"/>
              <a:gd name="connisteX47" fmla="*/ 3224530 w 5942965"/>
              <a:gd name="connsiteY47" fmla="*/ 707548 h 1634648"/>
              <a:gd name="connisteX48" fmla="*/ 3298190 w 5942965"/>
              <a:gd name="connsiteY48" fmla="*/ 739298 h 1634648"/>
              <a:gd name="connisteX49" fmla="*/ 3371850 w 5942965"/>
              <a:gd name="connsiteY49" fmla="*/ 781208 h 1634648"/>
              <a:gd name="connisteX50" fmla="*/ 3445510 w 5942965"/>
              <a:gd name="connsiteY50" fmla="*/ 833913 h 1634648"/>
              <a:gd name="connisteX51" fmla="*/ 3519170 w 5942965"/>
              <a:gd name="connsiteY51" fmla="*/ 876458 h 1634648"/>
              <a:gd name="connisteX52" fmla="*/ 3592830 w 5942965"/>
              <a:gd name="connsiteY52" fmla="*/ 907573 h 1634648"/>
              <a:gd name="connisteX53" fmla="*/ 3667125 w 5942965"/>
              <a:gd name="connsiteY53" fmla="*/ 960278 h 1634648"/>
              <a:gd name="connisteX54" fmla="*/ 3740785 w 5942965"/>
              <a:gd name="connsiteY54" fmla="*/ 992028 h 1634648"/>
              <a:gd name="connisteX55" fmla="*/ 3814445 w 5942965"/>
              <a:gd name="connsiteY55" fmla="*/ 1044733 h 1634648"/>
              <a:gd name="connisteX56" fmla="*/ 3898900 w 5942965"/>
              <a:gd name="connsiteY56" fmla="*/ 1118393 h 1634648"/>
              <a:gd name="connisteX57" fmla="*/ 3972560 w 5942965"/>
              <a:gd name="connsiteY57" fmla="*/ 1150143 h 1634648"/>
              <a:gd name="connisteX58" fmla="*/ 4046220 w 5942965"/>
              <a:gd name="connsiteY58" fmla="*/ 1192053 h 1634648"/>
              <a:gd name="connisteX59" fmla="*/ 4130675 w 5942965"/>
              <a:gd name="connsiteY59" fmla="*/ 1244758 h 1634648"/>
              <a:gd name="connisteX60" fmla="*/ 4214495 w 5942965"/>
              <a:gd name="connsiteY60" fmla="*/ 1255553 h 1634648"/>
              <a:gd name="connisteX61" fmla="*/ 4288790 w 5942965"/>
              <a:gd name="connsiteY61" fmla="*/ 1297463 h 1634648"/>
              <a:gd name="connisteX62" fmla="*/ 4383405 w 5942965"/>
              <a:gd name="connsiteY62" fmla="*/ 1340008 h 1634648"/>
              <a:gd name="connisteX63" fmla="*/ 4457065 w 5942965"/>
              <a:gd name="connsiteY63" fmla="*/ 1350168 h 1634648"/>
              <a:gd name="connisteX64" fmla="*/ 4541520 w 5942965"/>
              <a:gd name="connsiteY64" fmla="*/ 1381918 h 1634648"/>
              <a:gd name="connisteX65" fmla="*/ 4636135 w 5942965"/>
              <a:gd name="connsiteY65" fmla="*/ 1392713 h 1634648"/>
              <a:gd name="connisteX66" fmla="*/ 4720590 w 5942965"/>
              <a:gd name="connsiteY66" fmla="*/ 1402873 h 1634648"/>
              <a:gd name="connisteX67" fmla="*/ 4794250 w 5942965"/>
              <a:gd name="connsiteY67" fmla="*/ 1413668 h 1634648"/>
              <a:gd name="connisteX68" fmla="*/ 4878705 w 5942965"/>
              <a:gd name="connsiteY68" fmla="*/ 1423828 h 1634648"/>
              <a:gd name="connisteX69" fmla="*/ 4963160 w 5942965"/>
              <a:gd name="connsiteY69" fmla="*/ 1445418 h 1634648"/>
              <a:gd name="connisteX70" fmla="*/ 5036820 w 5942965"/>
              <a:gd name="connsiteY70" fmla="*/ 1445418 h 1634648"/>
              <a:gd name="connisteX71" fmla="*/ 5110480 w 5942965"/>
              <a:gd name="connsiteY71" fmla="*/ 1455578 h 1634648"/>
              <a:gd name="connisteX72" fmla="*/ 5184140 w 5942965"/>
              <a:gd name="connsiteY72" fmla="*/ 1466373 h 1634648"/>
              <a:gd name="connisteX73" fmla="*/ 5257800 w 5942965"/>
              <a:gd name="connsiteY73" fmla="*/ 1487328 h 1634648"/>
              <a:gd name="connisteX74" fmla="*/ 5331460 w 5942965"/>
              <a:gd name="connsiteY74" fmla="*/ 1487328 h 1634648"/>
              <a:gd name="connisteX75" fmla="*/ 5405755 w 5942965"/>
              <a:gd name="connsiteY75" fmla="*/ 1487328 h 1634648"/>
              <a:gd name="connisteX76" fmla="*/ 5479415 w 5942965"/>
              <a:gd name="connsiteY76" fmla="*/ 1487328 h 1634648"/>
              <a:gd name="connisteX77" fmla="*/ 5553075 w 5942965"/>
              <a:gd name="connsiteY77" fmla="*/ 1487328 h 1634648"/>
              <a:gd name="connisteX78" fmla="*/ 5626735 w 5942965"/>
              <a:gd name="connsiteY78" fmla="*/ 1487328 h 1634648"/>
              <a:gd name="connisteX79" fmla="*/ 5700395 w 5942965"/>
              <a:gd name="connsiteY79" fmla="*/ 1487328 h 1634648"/>
              <a:gd name="connisteX80" fmla="*/ 5784850 w 5942965"/>
              <a:gd name="connsiteY80" fmla="*/ 1487328 h 1634648"/>
              <a:gd name="connisteX81" fmla="*/ 5869305 w 5942965"/>
              <a:gd name="connsiteY81" fmla="*/ 1487328 h 1634648"/>
              <a:gd name="connisteX82" fmla="*/ 5942965 w 5942965"/>
              <a:gd name="connsiteY82" fmla="*/ 1498123 h 1634648"/>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 ang="0">
                <a:pos x="connisteX51" y="connsiteY51"/>
              </a:cxn>
              <a:cxn ang="0">
                <a:pos x="connisteX52" y="connsiteY52"/>
              </a:cxn>
              <a:cxn ang="0">
                <a:pos x="connisteX53" y="connsiteY53"/>
              </a:cxn>
              <a:cxn ang="0">
                <a:pos x="connisteX54" y="connsiteY54"/>
              </a:cxn>
              <a:cxn ang="0">
                <a:pos x="connisteX55" y="connsiteY55"/>
              </a:cxn>
              <a:cxn ang="0">
                <a:pos x="connisteX56" y="connsiteY56"/>
              </a:cxn>
              <a:cxn ang="0">
                <a:pos x="connisteX57" y="connsiteY57"/>
              </a:cxn>
              <a:cxn ang="0">
                <a:pos x="connisteX58" y="connsiteY58"/>
              </a:cxn>
              <a:cxn ang="0">
                <a:pos x="connisteX59" y="connsiteY59"/>
              </a:cxn>
              <a:cxn ang="0">
                <a:pos x="connisteX60" y="connsiteY60"/>
              </a:cxn>
              <a:cxn ang="0">
                <a:pos x="connisteX61" y="connsiteY61"/>
              </a:cxn>
              <a:cxn ang="0">
                <a:pos x="connisteX62" y="connsiteY62"/>
              </a:cxn>
              <a:cxn ang="0">
                <a:pos x="connisteX63" y="connsiteY63"/>
              </a:cxn>
              <a:cxn ang="0">
                <a:pos x="connisteX64" y="connsiteY64"/>
              </a:cxn>
              <a:cxn ang="0">
                <a:pos x="connisteX65" y="connsiteY65"/>
              </a:cxn>
              <a:cxn ang="0">
                <a:pos x="connisteX66" y="connsiteY66"/>
              </a:cxn>
              <a:cxn ang="0">
                <a:pos x="connisteX67" y="connsiteY67"/>
              </a:cxn>
              <a:cxn ang="0">
                <a:pos x="connisteX68" y="connsiteY68"/>
              </a:cxn>
              <a:cxn ang="0">
                <a:pos x="connisteX69" y="connsiteY69"/>
              </a:cxn>
              <a:cxn ang="0">
                <a:pos x="connisteX70" y="connsiteY70"/>
              </a:cxn>
              <a:cxn ang="0">
                <a:pos x="connisteX71" y="connsiteY71"/>
              </a:cxn>
              <a:cxn ang="0">
                <a:pos x="connisteX72" y="connsiteY72"/>
              </a:cxn>
              <a:cxn ang="0">
                <a:pos x="connisteX73" y="connsiteY73"/>
              </a:cxn>
              <a:cxn ang="0">
                <a:pos x="connisteX74" y="connsiteY74"/>
              </a:cxn>
              <a:cxn ang="0">
                <a:pos x="connisteX75" y="connsiteY75"/>
              </a:cxn>
              <a:cxn ang="0">
                <a:pos x="connisteX76" y="connsiteY76"/>
              </a:cxn>
              <a:cxn ang="0">
                <a:pos x="connisteX77" y="connsiteY77"/>
              </a:cxn>
              <a:cxn ang="0">
                <a:pos x="connisteX78" y="connsiteY78"/>
              </a:cxn>
              <a:cxn ang="0">
                <a:pos x="connisteX79" y="connsiteY79"/>
              </a:cxn>
              <a:cxn ang="0">
                <a:pos x="connisteX80" y="connsiteY80"/>
              </a:cxn>
              <a:cxn ang="0">
                <a:pos x="connisteX81" y="connsiteY81"/>
              </a:cxn>
              <a:cxn ang="0">
                <a:pos x="connisteX82" y="connsiteY82"/>
              </a:cxn>
            </a:cxnLst>
            <a:rect l="l" t="t" r="r" b="b"/>
            <a:pathLst>
              <a:path w="5942965" h="1634649">
                <a:moveTo>
                  <a:pt x="0" y="1634649"/>
                </a:moveTo>
                <a:cubicBezTo>
                  <a:pt x="8255" y="1619409"/>
                  <a:pt x="29210" y="1582579"/>
                  <a:pt x="41910" y="1550829"/>
                </a:cubicBezTo>
                <a:cubicBezTo>
                  <a:pt x="54610" y="1519079"/>
                  <a:pt x="50165" y="1510189"/>
                  <a:pt x="62865" y="1476534"/>
                </a:cubicBezTo>
                <a:cubicBezTo>
                  <a:pt x="75565" y="1442879"/>
                  <a:pt x="90805" y="1415574"/>
                  <a:pt x="105410" y="1381919"/>
                </a:cubicBezTo>
                <a:cubicBezTo>
                  <a:pt x="120015" y="1348264"/>
                  <a:pt x="123825" y="1340009"/>
                  <a:pt x="136525" y="1308259"/>
                </a:cubicBezTo>
                <a:cubicBezTo>
                  <a:pt x="149225" y="1276509"/>
                  <a:pt x="153670" y="1255554"/>
                  <a:pt x="168275" y="1223804"/>
                </a:cubicBezTo>
                <a:cubicBezTo>
                  <a:pt x="182880" y="1192054"/>
                  <a:pt x="197485" y="1181894"/>
                  <a:pt x="210185" y="1150144"/>
                </a:cubicBezTo>
                <a:cubicBezTo>
                  <a:pt x="222885" y="1118394"/>
                  <a:pt x="217170" y="1097439"/>
                  <a:pt x="231775" y="1065689"/>
                </a:cubicBezTo>
                <a:cubicBezTo>
                  <a:pt x="246380" y="1033939"/>
                  <a:pt x="265430" y="1021239"/>
                  <a:pt x="284480" y="992029"/>
                </a:cubicBezTo>
                <a:cubicBezTo>
                  <a:pt x="303530" y="962819"/>
                  <a:pt x="307340" y="947579"/>
                  <a:pt x="326390" y="918369"/>
                </a:cubicBezTo>
                <a:cubicBezTo>
                  <a:pt x="345440" y="889159"/>
                  <a:pt x="355600" y="873919"/>
                  <a:pt x="379095" y="844709"/>
                </a:cubicBezTo>
                <a:cubicBezTo>
                  <a:pt x="402590" y="815499"/>
                  <a:pt x="415290" y="800894"/>
                  <a:pt x="442595" y="771049"/>
                </a:cubicBezTo>
                <a:cubicBezTo>
                  <a:pt x="469900" y="741204"/>
                  <a:pt x="490855" y="726599"/>
                  <a:pt x="516255" y="696754"/>
                </a:cubicBezTo>
                <a:cubicBezTo>
                  <a:pt x="541655" y="666909"/>
                  <a:pt x="546100" y="652304"/>
                  <a:pt x="568960" y="623094"/>
                </a:cubicBezTo>
                <a:cubicBezTo>
                  <a:pt x="591820" y="593884"/>
                  <a:pt x="604520" y="578644"/>
                  <a:pt x="631825" y="549434"/>
                </a:cubicBezTo>
                <a:cubicBezTo>
                  <a:pt x="659130" y="520224"/>
                  <a:pt x="673735" y="503079"/>
                  <a:pt x="705485" y="475774"/>
                </a:cubicBezTo>
                <a:cubicBezTo>
                  <a:pt x="737235" y="448469"/>
                  <a:pt x="758190" y="435769"/>
                  <a:pt x="789940" y="412274"/>
                </a:cubicBezTo>
                <a:cubicBezTo>
                  <a:pt x="821690" y="388779"/>
                  <a:pt x="834390" y="376079"/>
                  <a:pt x="863600" y="359569"/>
                </a:cubicBezTo>
                <a:cubicBezTo>
                  <a:pt x="892810" y="343059"/>
                  <a:pt x="907415" y="343059"/>
                  <a:pt x="937260" y="328454"/>
                </a:cubicBezTo>
                <a:cubicBezTo>
                  <a:pt x="967105" y="313849"/>
                  <a:pt x="981710" y="300514"/>
                  <a:pt x="1011555" y="285909"/>
                </a:cubicBezTo>
                <a:cubicBezTo>
                  <a:pt x="1041400" y="271304"/>
                  <a:pt x="1056005" y="266859"/>
                  <a:pt x="1085215" y="254159"/>
                </a:cubicBezTo>
                <a:cubicBezTo>
                  <a:pt x="1114425" y="241459"/>
                  <a:pt x="1129665" y="235744"/>
                  <a:pt x="1158875" y="223044"/>
                </a:cubicBezTo>
                <a:cubicBezTo>
                  <a:pt x="1188085" y="210344"/>
                  <a:pt x="1203325" y="203994"/>
                  <a:pt x="1232535" y="191294"/>
                </a:cubicBezTo>
                <a:cubicBezTo>
                  <a:pt x="1261745" y="178594"/>
                  <a:pt x="1276985" y="172244"/>
                  <a:pt x="1306195" y="159544"/>
                </a:cubicBezTo>
                <a:cubicBezTo>
                  <a:pt x="1335405" y="146844"/>
                  <a:pt x="1348105" y="140494"/>
                  <a:pt x="1379855" y="127794"/>
                </a:cubicBezTo>
                <a:cubicBezTo>
                  <a:pt x="1411605" y="115094"/>
                  <a:pt x="1430655" y="111284"/>
                  <a:pt x="1464310" y="96679"/>
                </a:cubicBezTo>
                <a:cubicBezTo>
                  <a:pt x="1497965" y="82074"/>
                  <a:pt x="1508760" y="66834"/>
                  <a:pt x="1548765" y="54134"/>
                </a:cubicBezTo>
                <a:cubicBezTo>
                  <a:pt x="1588770" y="41434"/>
                  <a:pt x="1626870" y="41434"/>
                  <a:pt x="1664970" y="33179"/>
                </a:cubicBezTo>
                <a:cubicBezTo>
                  <a:pt x="1703070" y="24924"/>
                  <a:pt x="1706880" y="16669"/>
                  <a:pt x="1738630" y="12224"/>
                </a:cubicBezTo>
                <a:cubicBezTo>
                  <a:pt x="1770380" y="7779"/>
                  <a:pt x="1790700" y="14129"/>
                  <a:pt x="1822450" y="12224"/>
                </a:cubicBezTo>
                <a:cubicBezTo>
                  <a:pt x="1854200" y="10319"/>
                  <a:pt x="1866900" y="3334"/>
                  <a:pt x="1896745" y="1429"/>
                </a:cubicBezTo>
                <a:cubicBezTo>
                  <a:pt x="1926590" y="-476"/>
                  <a:pt x="1941195" y="-476"/>
                  <a:pt x="1970405" y="1429"/>
                </a:cubicBezTo>
                <a:cubicBezTo>
                  <a:pt x="1999615" y="3334"/>
                  <a:pt x="2012315" y="3969"/>
                  <a:pt x="2044065" y="12224"/>
                </a:cubicBezTo>
                <a:cubicBezTo>
                  <a:pt x="2075815" y="20479"/>
                  <a:pt x="2096770" y="29369"/>
                  <a:pt x="2128520" y="43974"/>
                </a:cubicBezTo>
                <a:cubicBezTo>
                  <a:pt x="2160270" y="58579"/>
                  <a:pt x="2172970" y="69374"/>
                  <a:pt x="2202180" y="85884"/>
                </a:cubicBezTo>
                <a:cubicBezTo>
                  <a:pt x="2231390" y="102394"/>
                  <a:pt x="2246630" y="110649"/>
                  <a:pt x="2275840" y="127794"/>
                </a:cubicBezTo>
                <a:cubicBezTo>
                  <a:pt x="2305050" y="144939"/>
                  <a:pt x="2320290" y="151289"/>
                  <a:pt x="2349500" y="170339"/>
                </a:cubicBezTo>
                <a:cubicBezTo>
                  <a:pt x="2378710" y="189389"/>
                  <a:pt x="2393950" y="203994"/>
                  <a:pt x="2423160" y="223044"/>
                </a:cubicBezTo>
                <a:cubicBezTo>
                  <a:pt x="2452370" y="242094"/>
                  <a:pt x="2466975" y="248444"/>
                  <a:pt x="2496820" y="264954"/>
                </a:cubicBezTo>
                <a:cubicBezTo>
                  <a:pt x="2526665" y="281464"/>
                  <a:pt x="2541270" y="287814"/>
                  <a:pt x="2571115" y="306864"/>
                </a:cubicBezTo>
                <a:cubicBezTo>
                  <a:pt x="2600960" y="325914"/>
                  <a:pt x="2611120" y="338614"/>
                  <a:pt x="2644775" y="359569"/>
                </a:cubicBezTo>
                <a:cubicBezTo>
                  <a:pt x="2678430" y="380524"/>
                  <a:pt x="2703830" y="393224"/>
                  <a:pt x="2739390" y="412274"/>
                </a:cubicBezTo>
                <a:cubicBezTo>
                  <a:pt x="2774950" y="431324"/>
                  <a:pt x="2790190" y="435769"/>
                  <a:pt x="2823845" y="454819"/>
                </a:cubicBezTo>
                <a:cubicBezTo>
                  <a:pt x="2857500" y="473869"/>
                  <a:pt x="2874645" y="484664"/>
                  <a:pt x="2908300" y="507524"/>
                </a:cubicBezTo>
                <a:cubicBezTo>
                  <a:pt x="2941955" y="530384"/>
                  <a:pt x="2958465" y="547529"/>
                  <a:pt x="2992120" y="570389"/>
                </a:cubicBezTo>
                <a:cubicBezTo>
                  <a:pt x="3025775" y="593249"/>
                  <a:pt x="3044825" y="604044"/>
                  <a:pt x="3076575" y="623094"/>
                </a:cubicBezTo>
                <a:cubicBezTo>
                  <a:pt x="3108325" y="642144"/>
                  <a:pt x="3120390" y="648494"/>
                  <a:pt x="3150235" y="665639"/>
                </a:cubicBezTo>
                <a:cubicBezTo>
                  <a:pt x="3180080" y="682784"/>
                  <a:pt x="3194685" y="692944"/>
                  <a:pt x="3224530" y="707549"/>
                </a:cubicBezTo>
                <a:cubicBezTo>
                  <a:pt x="3254375" y="722154"/>
                  <a:pt x="3268980" y="724694"/>
                  <a:pt x="3298190" y="739299"/>
                </a:cubicBezTo>
                <a:cubicBezTo>
                  <a:pt x="3327400" y="753904"/>
                  <a:pt x="3342640" y="762159"/>
                  <a:pt x="3371850" y="781209"/>
                </a:cubicBezTo>
                <a:cubicBezTo>
                  <a:pt x="3401060" y="800259"/>
                  <a:pt x="3416300" y="814864"/>
                  <a:pt x="3445510" y="833914"/>
                </a:cubicBezTo>
                <a:cubicBezTo>
                  <a:pt x="3474720" y="852964"/>
                  <a:pt x="3489960" y="861854"/>
                  <a:pt x="3519170" y="876459"/>
                </a:cubicBezTo>
                <a:cubicBezTo>
                  <a:pt x="3548380" y="891064"/>
                  <a:pt x="3562985" y="891064"/>
                  <a:pt x="3592830" y="907574"/>
                </a:cubicBezTo>
                <a:cubicBezTo>
                  <a:pt x="3622675" y="924084"/>
                  <a:pt x="3637280" y="943134"/>
                  <a:pt x="3667125" y="960279"/>
                </a:cubicBezTo>
                <a:cubicBezTo>
                  <a:pt x="3696970" y="977424"/>
                  <a:pt x="3711575" y="974884"/>
                  <a:pt x="3740785" y="992029"/>
                </a:cubicBezTo>
                <a:cubicBezTo>
                  <a:pt x="3769995" y="1009174"/>
                  <a:pt x="3782695" y="1019334"/>
                  <a:pt x="3814445" y="1044734"/>
                </a:cubicBezTo>
                <a:cubicBezTo>
                  <a:pt x="3846195" y="1070134"/>
                  <a:pt x="3867150" y="1097439"/>
                  <a:pt x="3898900" y="1118394"/>
                </a:cubicBezTo>
                <a:cubicBezTo>
                  <a:pt x="3930650" y="1139349"/>
                  <a:pt x="3943350" y="1135539"/>
                  <a:pt x="3972560" y="1150144"/>
                </a:cubicBezTo>
                <a:cubicBezTo>
                  <a:pt x="4001770" y="1164749"/>
                  <a:pt x="4014470" y="1173004"/>
                  <a:pt x="4046220" y="1192054"/>
                </a:cubicBezTo>
                <a:cubicBezTo>
                  <a:pt x="4077970" y="1211104"/>
                  <a:pt x="4097020" y="1232059"/>
                  <a:pt x="4130675" y="1244759"/>
                </a:cubicBezTo>
                <a:cubicBezTo>
                  <a:pt x="4164330" y="1257459"/>
                  <a:pt x="4182745" y="1244759"/>
                  <a:pt x="4214495" y="1255554"/>
                </a:cubicBezTo>
                <a:cubicBezTo>
                  <a:pt x="4246245" y="1266349"/>
                  <a:pt x="4255135" y="1280319"/>
                  <a:pt x="4288790" y="1297464"/>
                </a:cubicBezTo>
                <a:cubicBezTo>
                  <a:pt x="4322445" y="1314609"/>
                  <a:pt x="4349750" y="1329214"/>
                  <a:pt x="4383405" y="1340009"/>
                </a:cubicBezTo>
                <a:cubicBezTo>
                  <a:pt x="4417060" y="1350804"/>
                  <a:pt x="4425315" y="1341914"/>
                  <a:pt x="4457065" y="1350169"/>
                </a:cubicBezTo>
                <a:cubicBezTo>
                  <a:pt x="4488815" y="1358424"/>
                  <a:pt x="4505960" y="1373664"/>
                  <a:pt x="4541520" y="1381919"/>
                </a:cubicBezTo>
                <a:cubicBezTo>
                  <a:pt x="4577080" y="1390174"/>
                  <a:pt x="4600575" y="1388269"/>
                  <a:pt x="4636135" y="1392714"/>
                </a:cubicBezTo>
                <a:cubicBezTo>
                  <a:pt x="4671695" y="1397159"/>
                  <a:pt x="4688840" y="1398429"/>
                  <a:pt x="4720590" y="1402874"/>
                </a:cubicBezTo>
                <a:cubicBezTo>
                  <a:pt x="4752340" y="1407319"/>
                  <a:pt x="4762500" y="1409224"/>
                  <a:pt x="4794250" y="1413669"/>
                </a:cubicBezTo>
                <a:cubicBezTo>
                  <a:pt x="4826000" y="1418114"/>
                  <a:pt x="4845050" y="1417479"/>
                  <a:pt x="4878705" y="1423829"/>
                </a:cubicBezTo>
                <a:cubicBezTo>
                  <a:pt x="4912360" y="1430179"/>
                  <a:pt x="4931410" y="1440974"/>
                  <a:pt x="4963160" y="1445419"/>
                </a:cubicBezTo>
                <a:cubicBezTo>
                  <a:pt x="4994910" y="1449864"/>
                  <a:pt x="5007610" y="1443514"/>
                  <a:pt x="5036820" y="1445419"/>
                </a:cubicBezTo>
                <a:cubicBezTo>
                  <a:pt x="5066030" y="1447324"/>
                  <a:pt x="5081270" y="1451134"/>
                  <a:pt x="5110480" y="1455579"/>
                </a:cubicBezTo>
                <a:cubicBezTo>
                  <a:pt x="5139690" y="1460024"/>
                  <a:pt x="5154930" y="1460024"/>
                  <a:pt x="5184140" y="1466374"/>
                </a:cubicBezTo>
                <a:cubicBezTo>
                  <a:pt x="5213350" y="1472724"/>
                  <a:pt x="5228590" y="1482884"/>
                  <a:pt x="5257800" y="1487329"/>
                </a:cubicBezTo>
                <a:cubicBezTo>
                  <a:pt x="5287010" y="1491774"/>
                  <a:pt x="5301615" y="1487329"/>
                  <a:pt x="5331460" y="1487329"/>
                </a:cubicBezTo>
                <a:cubicBezTo>
                  <a:pt x="5361305" y="1487329"/>
                  <a:pt x="5375910" y="1487329"/>
                  <a:pt x="5405755" y="1487329"/>
                </a:cubicBezTo>
                <a:cubicBezTo>
                  <a:pt x="5435600" y="1487329"/>
                  <a:pt x="5450205" y="1487329"/>
                  <a:pt x="5479415" y="1487329"/>
                </a:cubicBezTo>
                <a:cubicBezTo>
                  <a:pt x="5508625" y="1487329"/>
                  <a:pt x="5523865" y="1487329"/>
                  <a:pt x="5553075" y="1487329"/>
                </a:cubicBezTo>
                <a:cubicBezTo>
                  <a:pt x="5582285" y="1487329"/>
                  <a:pt x="5597525" y="1487329"/>
                  <a:pt x="5626735" y="1487329"/>
                </a:cubicBezTo>
                <a:cubicBezTo>
                  <a:pt x="5655945" y="1487329"/>
                  <a:pt x="5668645" y="1487329"/>
                  <a:pt x="5700395" y="1487329"/>
                </a:cubicBezTo>
                <a:cubicBezTo>
                  <a:pt x="5732145" y="1487329"/>
                  <a:pt x="5751195" y="1487329"/>
                  <a:pt x="5784850" y="1487329"/>
                </a:cubicBezTo>
                <a:cubicBezTo>
                  <a:pt x="5818505" y="1487329"/>
                  <a:pt x="5837555" y="1485424"/>
                  <a:pt x="5869305" y="1487329"/>
                </a:cubicBezTo>
                <a:cubicBezTo>
                  <a:pt x="5901055" y="1489234"/>
                  <a:pt x="5929630" y="1496219"/>
                  <a:pt x="5942965" y="1498124"/>
                </a:cubicBezTo>
              </a:path>
            </a:pathLst>
          </a:custGeom>
          <a:no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文本框 10"/>
          <p:cNvSpPr txBox="1"/>
          <p:nvPr/>
        </p:nvSpPr>
        <p:spPr>
          <a:xfrm>
            <a:off x="8324215" y="6471285"/>
            <a:ext cx="1250315" cy="368300"/>
          </a:xfrm>
          <a:prstGeom prst="rect">
            <a:avLst/>
          </a:prstGeom>
          <a:noFill/>
        </p:spPr>
        <p:txBody>
          <a:bodyPr wrap="square" rtlCol="0">
            <a:spAutoFit/>
          </a:bodyPr>
          <a:p>
            <a:pPr algn="ctr"/>
            <a:r>
              <a:rPr lang="zh-CN" altLang="en-US"/>
              <a:t>投入时间</a:t>
            </a:r>
            <a:endParaRPr lang="zh-CN" altLang="en-US"/>
          </a:p>
        </p:txBody>
      </p:sp>
      <p:sp>
        <p:nvSpPr>
          <p:cNvPr id="12" name="文本框 11"/>
          <p:cNvSpPr txBox="1"/>
          <p:nvPr/>
        </p:nvSpPr>
        <p:spPr>
          <a:xfrm>
            <a:off x="3709670" y="5502910"/>
            <a:ext cx="1250315" cy="368300"/>
          </a:xfrm>
          <a:prstGeom prst="rect">
            <a:avLst/>
          </a:prstGeom>
          <a:noFill/>
        </p:spPr>
        <p:txBody>
          <a:bodyPr wrap="square" rtlCol="0">
            <a:spAutoFit/>
          </a:bodyPr>
          <a:p>
            <a:pPr algn="ctr"/>
            <a:r>
              <a:rPr lang="zh-CN" altLang="en-US"/>
              <a:t>收益</a:t>
            </a:r>
            <a:endParaRPr lang="zh-CN" altLang="en-US"/>
          </a:p>
        </p:txBody>
      </p:sp>
      <p:cxnSp>
        <p:nvCxnSpPr>
          <p:cNvPr id="3" name="直接箭头连接符 2"/>
          <p:cNvCxnSpPr>
            <a:stCxn id="10" idx="14"/>
          </p:cNvCxnSpPr>
          <p:nvPr/>
        </p:nvCxnSpPr>
        <p:spPr>
          <a:xfrm flipV="1">
            <a:off x="3013075" y="4354195"/>
            <a:ext cx="116205" cy="948055"/>
          </a:xfrm>
          <a:prstGeom prst="straightConnector1">
            <a:avLst/>
          </a:prstGeom>
          <a:ln w="25400">
            <a:solidFill>
              <a:srgbClr val="70005F"/>
            </a:solidFill>
            <a:tailEnd type="arrow"/>
          </a:ln>
        </p:spPr>
        <p:style>
          <a:lnRef idx="2">
            <a:schemeClr val="accent1"/>
          </a:lnRef>
          <a:fillRef idx="0">
            <a:srgbClr val="FFFFFF"/>
          </a:fillRef>
          <a:effectRef idx="0">
            <a:srgbClr val="FFFFFF"/>
          </a:effectRef>
          <a:fontRef idx="minor">
            <a:schemeClr val="tx1"/>
          </a:fontRef>
        </p:style>
      </p:cxnSp>
      <p:sp>
        <p:nvSpPr>
          <p:cNvPr id="28" name="文本框 27"/>
          <p:cNvSpPr txBox="1"/>
          <p:nvPr/>
        </p:nvSpPr>
        <p:spPr>
          <a:xfrm>
            <a:off x="3118485" y="3921760"/>
            <a:ext cx="2536825" cy="645160"/>
          </a:xfrm>
          <a:prstGeom prst="rect">
            <a:avLst/>
          </a:prstGeom>
          <a:noFill/>
        </p:spPr>
        <p:txBody>
          <a:bodyPr wrap="square" rtlCol="0">
            <a:spAutoFit/>
          </a:bodyPr>
          <a:p>
            <a:r>
              <a:rPr lang="zh-CN" altLang="en-US" b="1">
                <a:solidFill>
                  <a:srgbClr val="86006A"/>
                </a:solidFill>
              </a:rPr>
              <a:t>新的技术贡献解决某一可能挺多人知道的问题</a:t>
            </a:r>
            <a:endParaRPr lang="zh-CN" altLang="en-US" b="1">
              <a:solidFill>
                <a:srgbClr val="86006A"/>
              </a:solidFill>
            </a:endParaRPr>
          </a:p>
        </p:txBody>
      </p:sp>
      <p:cxnSp>
        <p:nvCxnSpPr>
          <p:cNvPr id="29" name="直接箭头连接符 28"/>
          <p:cNvCxnSpPr/>
          <p:nvPr/>
        </p:nvCxnSpPr>
        <p:spPr>
          <a:xfrm flipV="1">
            <a:off x="5816600" y="4923155"/>
            <a:ext cx="684530" cy="674370"/>
          </a:xfrm>
          <a:prstGeom prst="straightConnector1">
            <a:avLst/>
          </a:prstGeom>
          <a:ln w="25400">
            <a:solidFill>
              <a:srgbClr val="70005F"/>
            </a:solidFill>
            <a:tailEnd type="arrow"/>
          </a:ln>
        </p:spPr>
        <p:style>
          <a:lnRef idx="2">
            <a:schemeClr val="accent1"/>
          </a:lnRef>
          <a:fillRef idx="0">
            <a:srgbClr val="FFFFFF"/>
          </a:fillRef>
          <a:effectRef idx="0">
            <a:srgbClr val="FFFFFF"/>
          </a:effectRef>
          <a:fontRef idx="minor">
            <a:schemeClr val="tx1"/>
          </a:fontRef>
        </p:style>
      </p:cxnSp>
      <p:sp>
        <p:nvSpPr>
          <p:cNvPr id="32" name="文本框 31"/>
          <p:cNvSpPr txBox="1"/>
          <p:nvPr/>
        </p:nvSpPr>
        <p:spPr>
          <a:xfrm>
            <a:off x="6501130" y="4098925"/>
            <a:ext cx="2536825" cy="922020"/>
          </a:xfrm>
          <a:prstGeom prst="rect">
            <a:avLst/>
          </a:prstGeom>
          <a:noFill/>
        </p:spPr>
        <p:txBody>
          <a:bodyPr wrap="square" rtlCol="0">
            <a:spAutoFit/>
          </a:bodyPr>
          <a:p>
            <a:r>
              <a:rPr lang="zh-CN" altLang="en-US" b="1">
                <a:solidFill>
                  <a:srgbClr val="86006A"/>
                </a:solidFill>
              </a:rPr>
              <a:t>很少人知道的</a:t>
            </a:r>
            <a:r>
              <a:rPr lang="en-US" altLang="zh-CN" b="1">
                <a:solidFill>
                  <a:srgbClr val="86006A"/>
                </a:solidFill>
              </a:rPr>
              <a:t> </a:t>
            </a:r>
            <a:r>
              <a:rPr lang="zh-CN" altLang="en-US" b="1">
                <a:solidFill>
                  <a:srgbClr val="86006A"/>
                </a:solidFill>
              </a:rPr>
              <a:t>有价值的待解决问题</a:t>
            </a:r>
            <a:r>
              <a:rPr lang="en-US" altLang="zh-CN" b="1">
                <a:solidFill>
                  <a:srgbClr val="86006A"/>
                </a:solidFill>
              </a:rPr>
              <a:t> maybe</a:t>
            </a:r>
            <a:r>
              <a:rPr lang="zh-CN" altLang="en-US" b="1">
                <a:solidFill>
                  <a:srgbClr val="86006A"/>
                </a:solidFill>
              </a:rPr>
              <a:t>需要的技术贡献低一些</a:t>
            </a:r>
            <a:endParaRPr lang="zh-CN" altLang="en-US" b="1">
              <a:solidFill>
                <a:srgbClr val="86006A"/>
              </a:solidFill>
            </a:endParaRPr>
          </a:p>
        </p:txBody>
      </p:sp>
      <p:sp>
        <p:nvSpPr>
          <p:cNvPr id="34" name="椭圆 33"/>
          <p:cNvSpPr/>
          <p:nvPr/>
        </p:nvSpPr>
        <p:spPr>
          <a:xfrm>
            <a:off x="907415" y="2185670"/>
            <a:ext cx="720000" cy="72000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35" name="直接连接符 34"/>
          <p:cNvCxnSpPr>
            <a:stCxn id="34" idx="5"/>
          </p:cNvCxnSpPr>
          <p:nvPr/>
        </p:nvCxnSpPr>
        <p:spPr>
          <a:xfrm>
            <a:off x="1522095" y="2800350"/>
            <a:ext cx="436245" cy="414020"/>
          </a:xfrm>
          <a:prstGeom prst="line">
            <a:avLst/>
          </a:prstGeom>
        </p:spPr>
        <p:style>
          <a:lnRef idx="2">
            <a:schemeClr val="accent1"/>
          </a:lnRef>
          <a:fillRef idx="0">
            <a:srgbClr val="FFFFFF"/>
          </a:fillRef>
          <a:effectRef idx="0">
            <a:srgbClr val="FFFFFF"/>
          </a:effectRef>
          <a:fontRef idx="minor">
            <a:schemeClr val="tx1"/>
          </a:fontRef>
        </p:style>
      </p:cxnSp>
      <p:sp>
        <p:nvSpPr>
          <p:cNvPr id="36" name="椭圆 35"/>
          <p:cNvSpPr/>
          <p:nvPr/>
        </p:nvSpPr>
        <p:spPr>
          <a:xfrm>
            <a:off x="1666875" y="2923540"/>
            <a:ext cx="540000" cy="54000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37" name="直接连接符 36"/>
          <p:cNvCxnSpPr>
            <a:stCxn id="34" idx="3"/>
          </p:cNvCxnSpPr>
          <p:nvPr/>
        </p:nvCxnSpPr>
        <p:spPr>
          <a:xfrm flipH="1">
            <a:off x="439420" y="2800350"/>
            <a:ext cx="573405" cy="519430"/>
          </a:xfrm>
          <a:prstGeom prst="line">
            <a:avLst/>
          </a:prstGeom>
        </p:spPr>
        <p:style>
          <a:lnRef idx="2">
            <a:schemeClr val="accent1"/>
          </a:lnRef>
          <a:fillRef idx="0">
            <a:srgbClr val="FFFFFF"/>
          </a:fillRef>
          <a:effectRef idx="0">
            <a:srgbClr val="FFFFFF"/>
          </a:effectRef>
          <a:fontRef idx="minor">
            <a:schemeClr val="tx1"/>
          </a:fontRef>
        </p:style>
      </p:cxnSp>
      <p:sp>
        <p:nvSpPr>
          <p:cNvPr id="38" name="椭圆 37"/>
          <p:cNvSpPr/>
          <p:nvPr/>
        </p:nvSpPr>
        <p:spPr>
          <a:xfrm>
            <a:off x="170815" y="3091815"/>
            <a:ext cx="464185" cy="45339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39" name="直接连接符 38"/>
          <p:cNvCxnSpPr>
            <a:stCxn id="36" idx="5"/>
          </p:cNvCxnSpPr>
          <p:nvPr/>
        </p:nvCxnSpPr>
        <p:spPr>
          <a:xfrm>
            <a:off x="2127885" y="3384550"/>
            <a:ext cx="161925" cy="645795"/>
          </a:xfrm>
          <a:prstGeom prst="line">
            <a:avLst/>
          </a:prstGeom>
        </p:spPr>
        <p:style>
          <a:lnRef idx="2">
            <a:schemeClr val="accent1"/>
          </a:lnRef>
          <a:fillRef idx="0">
            <a:srgbClr val="FFFFFF"/>
          </a:fillRef>
          <a:effectRef idx="0">
            <a:srgbClr val="FFFFFF"/>
          </a:effectRef>
          <a:fontRef idx="minor">
            <a:schemeClr val="tx1"/>
          </a:fontRef>
        </p:style>
      </p:cxnSp>
      <p:sp>
        <p:nvSpPr>
          <p:cNvPr id="40" name="椭圆 39"/>
          <p:cNvSpPr/>
          <p:nvPr/>
        </p:nvSpPr>
        <p:spPr>
          <a:xfrm>
            <a:off x="2063115" y="3945890"/>
            <a:ext cx="464185" cy="45339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41" name="直接连接符 40"/>
          <p:cNvCxnSpPr>
            <a:stCxn id="36" idx="3"/>
          </p:cNvCxnSpPr>
          <p:nvPr/>
        </p:nvCxnSpPr>
        <p:spPr>
          <a:xfrm flipH="1">
            <a:off x="1487805" y="3384550"/>
            <a:ext cx="257810" cy="540385"/>
          </a:xfrm>
          <a:prstGeom prst="line">
            <a:avLst/>
          </a:prstGeom>
        </p:spPr>
        <p:style>
          <a:lnRef idx="2">
            <a:schemeClr val="accent1"/>
          </a:lnRef>
          <a:fillRef idx="0">
            <a:srgbClr val="FFFFFF"/>
          </a:fillRef>
          <a:effectRef idx="0">
            <a:srgbClr val="FFFFFF"/>
          </a:effectRef>
          <a:fontRef idx="minor">
            <a:schemeClr val="tx1"/>
          </a:fontRef>
        </p:style>
      </p:cxnSp>
      <p:sp>
        <p:nvSpPr>
          <p:cNvPr id="42" name="椭圆 41"/>
          <p:cNvSpPr/>
          <p:nvPr/>
        </p:nvSpPr>
        <p:spPr>
          <a:xfrm>
            <a:off x="1202690" y="3850640"/>
            <a:ext cx="464185" cy="45339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43" name="直接连接符 42"/>
          <p:cNvCxnSpPr/>
          <p:nvPr/>
        </p:nvCxnSpPr>
        <p:spPr>
          <a:xfrm flipH="1">
            <a:off x="1045845" y="4237990"/>
            <a:ext cx="257810" cy="540385"/>
          </a:xfrm>
          <a:prstGeom prst="line">
            <a:avLst/>
          </a:prstGeom>
        </p:spPr>
        <p:style>
          <a:lnRef idx="2">
            <a:schemeClr val="accent1"/>
          </a:lnRef>
          <a:fillRef idx="0">
            <a:srgbClr val="FFFFFF"/>
          </a:fillRef>
          <a:effectRef idx="0">
            <a:srgbClr val="FFFFFF"/>
          </a:effectRef>
          <a:fontRef idx="minor">
            <a:schemeClr val="tx1"/>
          </a:fontRef>
        </p:style>
      </p:cxnSp>
      <p:sp>
        <p:nvSpPr>
          <p:cNvPr id="44" name="椭圆 43"/>
          <p:cNvSpPr/>
          <p:nvPr/>
        </p:nvSpPr>
        <p:spPr>
          <a:xfrm>
            <a:off x="839470" y="4777740"/>
            <a:ext cx="360000" cy="36000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45" name="直接连接符 44"/>
          <p:cNvCxnSpPr>
            <a:stCxn id="44" idx="3"/>
          </p:cNvCxnSpPr>
          <p:nvPr/>
        </p:nvCxnSpPr>
        <p:spPr>
          <a:xfrm flipH="1">
            <a:off x="634365" y="5085080"/>
            <a:ext cx="257810" cy="607060"/>
          </a:xfrm>
          <a:prstGeom prst="line">
            <a:avLst/>
          </a:prstGeom>
        </p:spPr>
        <p:style>
          <a:lnRef idx="2">
            <a:schemeClr val="accent1"/>
          </a:lnRef>
          <a:fillRef idx="0">
            <a:srgbClr val="FFFFFF"/>
          </a:fillRef>
          <a:effectRef idx="0">
            <a:srgbClr val="FFFFFF"/>
          </a:effectRef>
          <a:fontRef idx="minor">
            <a:schemeClr val="tx1"/>
          </a:fontRef>
        </p:style>
      </p:cxnSp>
      <p:sp>
        <p:nvSpPr>
          <p:cNvPr id="46" name="椭圆 45"/>
          <p:cNvSpPr/>
          <p:nvPr/>
        </p:nvSpPr>
        <p:spPr>
          <a:xfrm>
            <a:off x="427990" y="5692140"/>
            <a:ext cx="464185" cy="45339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7" name="椭圆 46"/>
          <p:cNvSpPr/>
          <p:nvPr/>
        </p:nvSpPr>
        <p:spPr>
          <a:xfrm>
            <a:off x="907415" y="6612255"/>
            <a:ext cx="216000" cy="21600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48" name="直接连接符 47"/>
          <p:cNvCxnSpPr/>
          <p:nvPr/>
        </p:nvCxnSpPr>
        <p:spPr>
          <a:xfrm>
            <a:off x="850900" y="5966460"/>
            <a:ext cx="161925" cy="645795"/>
          </a:xfrm>
          <a:prstGeom prst="line">
            <a:avLst/>
          </a:prstGeom>
        </p:spPr>
        <p:style>
          <a:lnRef idx="2">
            <a:schemeClr val="accent1"/>
          </a:lnRef>
          <a:fillRef idx="0">
            <a:srgbClr val="FFFFFF"/>
          </a:fillRef>
          <a:effectRef idx="0">
            <a:srgbClr val="FFFFFF"/>
          </a:effectRef>
          <a:fontRef idx="minor">
            <a:schemeClr val="tx1"/>
          </a:fontRef>
        </p:style>
      </p:cxnSp>
      <p:sp>
        <p:nvSpPr>
          <p:cNvPr id="49" name="文本框 48"/>
          <p:cNvSpPr txBox="1"/>
          <p:nvPr/>
        </p:nvSpPr>
        <p:spPr>
          <a:xfrm>
            <a:off x="4631690" y="2029460"/>
            <a:ext cx="6276340" cy="1938020"/>
          </a:xfrm>
          <a:prstGeom prst="rect">
            <a:avLst/>
          </a:prstGeom>
          <a:noFill/>
        </p:spPr>
        <p:txBody>
          <a:bodyPr wrap="square" rtlCol="0">
            <a:spAutoFit/>
          </a:bodyPr>
          <a:p>
            <a:r>
              <a:rPr lang="zh-CN" altLang="en-US" sz="2400"/>
              <a:t>选题十分重要值得花时间！</a:t>
            </a:r>
            <a:r>
              <a:rPr lang="en-US" altLang="zh-CN" sz="2400"/>
              <a:t> </a:t>
            </a:r>
            <a:r>
              <a:rPr lang="zh-CN" altLang="en-US" sz="2400"/>
              <a:t>但别陷入其中</a:t>
            </a:r>
            <a:r>
              <a:rPr lang="en-US" altLang="zh-CN" sz="2400"/>
              <a:t> </a:t>
            </a:r>
            <a:r>
              <a:rPr lang="zh-CN" altLang="en-US" sz="2400"/>
              <a:t>给自己设置一个时间上限</a:t>
            </a:r>
            <a:r>
              <a:rPr lang="en-US" altLang="zh-CN" sz="2400"/>
              <a:t> </a:t>
            </a:r>
            <a:r>
              <a:rPr lang="zh-CN" altLang="en-US" sz="2400"/>
              <a:t>可能</a:t>
            </a:r>
            <a:r>
              <a:rPr lang="en-US" altLang="zh-CN" sz="2400"/>
              <a:t>1</a:t>
            </a:r>
            <a:r>
              <a:rPr lang="zh-CN" altLang="en-US" sz="2400"/>
              <a:t>个月</a:t>
            </a:r>
            <a:r>
              <a:rPr lang="en-US" altLang="zh-CN" sz="2400"/>
              <a:t>-1.5</a:t>
            </a:r>
            <a:r>
              <a:rPr lang="zh-CN" altLang="en-US" sz="2400"/>
              <a:t>个月？</a:t>
            </a:r>
            <a:endParaRPr lang="zh-CN" altLang="en-US" sz="2400"/>
          </a:p>
          <a:p>
            <a:endParaRPr lang="zh-CN" altLang="en-US" sz="2400"/>
          </a:p>
          <a:p>
            <a:r>
              <a:rPr lang="zh-CN" altLang="en-US" sz="2400"/>
              <a:t>同时选题过程要思考加动手做实验，实验结果往往是</a:t>
            </a:r>
            <a:r>
              <a:rPr lang="en-US" altLang="zh-CN" sz="2400"/>
              <a:t>Insight</a:t>
            </a:r>
            <a:r>
              <a:rPr lang="zh-CN" altLang="en-US" sz="2400"/>
              <a:t>。</a:t>
            </a:r>
            <a:endParaRPr lang="zh-CN" altLang="en-US" sz="24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1"/>
          </p:cNvPicPr>
          <p:nvPr/>
        </p:nvPicPr>
        <p:blipFill>
          <a:blip r:embed="rId1"/>
          <a:stretch>
            <a:fillRect/>
          </a:stretch>
        </p:blipFill>
        <p:spPr>
          <a:xfrm>
            <a:off x="9871075" y="5906135"/>
            <a:ext cx="2093595" cy="786130"/>
          </a:xfrm>
          <a:prstGeom prst="rect">
            <a:avLst/>
          </a:prstGeom>
        </p:spPr>
      </p:pic>
      <p:pic>
        <p:nvPicPr>
          <p:cNvPr id="13" name="图片 12"/>
          <p:cNvPicPr>
            <a:picLocks noChangeAspect="1"/>
          </p:cNvPicPr>
          <p:nvPr/>
        </p:nvPicPr>
        <p:blipFill>
          <a:blip r:embed="rId2"/>
          <a:stretch>
            <a:fillRect/>
          </a:stretch>
        </p:blipFill>
        <p:spPr>
          <a:xfrm>
            <a:off x="0" y="248920"/>
            <a:ext cx="133350" cy="695325"/>
          </a:xfrm>
          <a:prstGeom prst="rect">
            <a:avLst/>
          </a:prstGeom>
        </p:spPr>
      </p:pic>
      <p:sp>
        <p:nvSpPr>
          <p:cNvPr id="14" name="文本框 13"/>
          <p:cNvSpPr txBox="1"/>
          <p:nvPr/>
        </p:nvSpPr>
        <p:spPr>
          <a:xfrm>
            <a:off x="249555" y="299720"/>
            <a:ext cx="11402060" cy="645160"/>
          </a:xfrm>
          <a:prstGeom prst="rect">
            <a:avLst/>
          </a:prstGeom>
          <a:noFill/>
        </p:spPr>
        <p:txBody>
          <a:bodyPr wrap="square" rtlCol="0">
            <a:spAutoFit/>
          </a:bodyPr>
          <a:p>
            <a:r>
              <a:rPr lang="zh-CN" altLang="en-US" sz="3600" b="1" dirty="0">
                <a:solidFill>
                  <a:srgbClr val="70005F"/>
                </a:solidFill>
                <a:latin typeface="微软雅黑" panose="00000500000000000000" pitchFamily="34" charset="-122"/>
                <a:ea typeface="微软雅黑" panose="00000500000000000000" pitchFamily="34" charset="-122"/>
                <a:cs typeface="+mj-cs"/>
              </a:rPr>
              <a:t>从</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“零”</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到</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a:t>
            </a:r>
            <a:r>
              <a:rPr lang="en-US" altLang="zh-CN" sz="3600" b="1" dirty="0">
                <a:solidFill>
                  <a:srgbClr val="70005F"/>
                </a:solidFill>
                <a:latin typeface="微软雅黑" panose="00000500000000000000" pitchFamily="34" charset="-122"/>
                <a:ea typeface="微软雅黑" panose="00000500000000000000" pitchFamily="34" charset="-122"/>
                <a:cs typeface="+mj-cs"/>
              </a:rPr>
              <a:t>SIGGRAPH</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 </a:t>
            </a:r>
            <a:r>
              <a:rPr lang="zh-CN" sz="3600" b="1" dirty="0">
                <a:solidFill>
                  <a:srgbClr val="70005F"/>
                </a:solidFill>
                <a:latin typeface="微软雅黑" panose="00000500000000000000" pitchFamily="34" charset="-122"/>
                <a:ea typeface="微软雅黑" panose="00000500000000000000" pitchFamily="34" charset="-122"/>
                <a:cs typeface="+mj-cs"/>
                <a:sym typeface="+mn-ea"/>
              </a:rPr>
              <a:t>解决问题</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a:t>
            </a:r>
            <a:endParaRPr lang="en-US" altLang="zh-CN" sz="3600" b="1" dirty="0">
              <a:solidFill>
                <a:srgbClr val="70005F"/>
              </a:solidFill>
              <a:latin typeface="微软雅黑" panose="00000500000000000000" pitchFamily="34" charset="-122"/>
              <a:ea typeface="微软雅黑" panose="00000500000000000000" pitchFamily="34" charset="-122"/>
              <a:cs typeface="+mj-cs"/>
              <a:sym typeface="+mn-ea"/>
            </a:endParaRPr>
          </a:p>
        </p:txBody>
      </p:sp>
      <p:sp>
        <p:nvSpPr>
          <p:cNvPr id="2" name="文本框 1"/>
          <p:cNvSpPr txBox="1"/>
          <p:nvPr/>
        </p:nvSpPr>
        <p:spPr>
          <a:xfrm>
            <a:off x="746760" y="944245"/>
            <a:ext cx="8234680" cy="5631180"/>
          </a:xfrm>
          <a:prstGeom prst="rect">
            <a:avLst/>
          </a:prstGeom>
          <a:noFill/>
        </p:spPr>
        <p:txBody>
          <a:bodyPr wrap="square" rtlCol="0">
            <a:spAutoFit/>
          </a:bodyPr>
          <a:p>
            <a:endParaRPr lang="en-US" altLang="zh-CN">
              <a:solidFill>
                <a:srgbClr val="86006A"/>
              </a:solidFill>
              <a:sym typeface="+mn-ea"/>
            </a:endParaRPr>
          </a:p>
          <a:p>
            <a:r>
              <a:rPr lang="zh-CN" altLang="en-US" b="1">
                <a:solidFill>
                  <a:srgbClr val="86006A"/>
                </a:solidFill>
                <a:sym typeface="+mn-ea"/>
              </a:rPr>
              <a:t>拆分问题</a:t>
            </a:r>
            <a:r>
              <a:rPr lang="en-US" altLang="zh-CN" b="1">
                <a:solidFill>
                  <a:srgbClr val="86006A"/>
                </a:solidFill>
                <a:sym typeface="+mn-ea"/>
              </a:rPr>
              <a:t> -&gt; </a:t>
            </a:r>
            <a:r>
              <a:rPr lang="zh-CN" altLang="en-US" b="1">
                <a:solidFill>
                  <a:srgbClr val="86006A"/>
                </a:solidFill>
                <a:sym typeface="+mn-ea"/>
              </a:rPr>
              <a:t>假设实验</a:t>
            </a:r>
            <a:r>
              <a:rPr lang="en-US" altLang="zh-CN" b="1">
                <a:solidFill>
                  <a:srgbClr val="86006A"/>
                </a:solidFill>
                <a:sym typeface="+mn-ea"/>
              </a:rPr>
              <a:t> + </a:t>
            </a:r>
            <a:r>
              <a:rPr lang="zh-CN" b="1">
                <a:solidFill>
                  <a:srgbClr val="86006A"/>
                </a:solidFill>
                <a:sym typeface="+mn-ea"/>
              </a:rPr>
              <a:t>搜索</a:t>
            </a:r>
            <a:r>
              <a:rPr lang="en-US" altLang="zh-CN" b="1">
                <a:solidFill>
                  <a:srgbClr val="86006A"/>
                </a:solidFill>
                <a:sym typeface="+mn-ea"/>
              </a:rPr>
              <a:t>/</a:t>
            </a:r>
            <a:r>
              <a:rPr lang="zh-CN" altLang="en-US" b="1">
                <a:solidFill>
                  <a:srgbClr val="86006A"/>
                </a:solidFill>
                <a:sym typeface="+mn-ea"/>
              </a:rPr>
              <a:t>思考</a:t>
            </a:r>
            <a:r>
              <a:rPr lang="en-US" altLang="zh-CN" b="1">
                <a:solidFill>
                  <a:srgbClr val="86006A"/>
                </a:solidFill>
                <a:sym typeface="+mn-ea"/>
              </a:rPr>
              <a:t>+</a:t>
            </a:r>
            <a:r>
              <a:rPr lang="zh-CN" altLang="en-US" b="1">
                <a:solidFill>
                  <a:srgbClr val="86006A"/>
                </a:solidFill>
                <a:sym typeface="+mn-ea"/>
              </a:rPr>
              <a:t>数学</a:t>
            </a:r>
            <a:r>
              <a:rPr lang="en-US" altLang="zh-CN" b="1">
                <a:solidFill>
                  <a:srgbClr val="86006A"/>
                </a:solidFill>
                <a:sym typeface="+mn-ea"/>
              </a:rPr>
              <a:t> </a:t>
            </a:r>
            <a:endParaRPr lang="en-US" altLang="zh-CN" b="1">
              <a:solidFill>
                <a:srgbClr val="86006A"/>
              </a:solidFill>
              <a:sym typeface="+mn-ea"/>
            </a:endParaRPr>
          </a:p>
          <a:p>
            <a:r>
              <a:rPr lang="zh-CN" altLang="en-US">
                <a:solidFill>
                  <a:schemeClr val="tx1"/>
                </a:solidFill>
                <a:sym typeface="+mn-ea"/>
              </a:rPr>
              <a:t>要分辨子问题是不是你要解决的核心问题</a:t>
            </a:r>
            <a:r>
              <a:rPr lang="en-US" altLang="zh-CN">
                <a:solidFill>
                  <a:schemeClr val="tx1"/>
                </a:solidFill>
                <a:sym typeface="+mn-ea"/>
              </a:rPr>
              <a:t> </a:t>
            </a:r>
            <a:r>
              <a:rPr lang="zh-CN" altLang="en-US">
                <a:solidFill>
                  <a:schemeClr val="tx1"/>
                </a:solidFill>
                <a:sym typeface="+mn-ea"/>
              </a:rPr>
              <a:t>往往没有现有方法可以解决的问题会是你的核心需要解决的问题，可能存在几个子问题可以借鉴现有方法，别在不重要的子问题上浪费过多时间！！</a:t>
            </a:r>
            <a:endParaRPr lang="en-US" altLang="zh-CN">
              <a:solidFill>
                <a:srgbClr val="86006A"/>
              </a:solidFill>
              <a:sym typeface="+mn-ea"/>
            </a:endParaRPr>
          </a:p>
          <a:p>
            <a:endParaRPr lang="en-US" altLang="zh-CN">
              <a:solidFill>
                <a:srgbClr val="86006A"/>
              </a:solidFill>
              <a:sym typeface="+mn-ea"/>
            </a:endParaRPr>
          </a:p>
          <a:p>
            <a:r>
              <a:rPr lang="zh-CN" altLang="en-US" b="1">
                <a:solidFill>
                  <a:srgbClr val="86006A"/>
                </a:solidFill>
                <a:sym typeface="+mn-ea"/>
              </a:rPr>
              <a:t>大胆进行简化假设！</a:t>
            </a:r>
            <a:r>
              <a:rPr lang="en-US" altLang="zh-CN" b="1">
                <a:solidFill>
                  <a:srgbClr val="86006A"/>
                </a:solidFill>
                <a:sym typeface="+mn-ea"/>
              </a:rPr>
              <a:t> </a:t>
            </a:r>
            <a:endParaRPr lang="en-US" altLang="zh-CN" b="1">
              <a:solidFill>
                <a:srgbClr val="86006A"/>
              </a:solidFill>
              <a:sym typeface="+mn-ea"/>
            </a:endParaRPr>
          </a:p>
          <a:p>
            <a:r>
              <a:rPr lang="zh-CN" altLang="en-US">
                <a:solidFill>
                  <a:schemeClr val="tx1"/>
                </a:solidFill>
                <a:sym typeface="+mn-ea"/>
              </a:rPr>
              <a:t>如果只有两个建筑呢？</a:t>
            </a:r>
            <a:r>
              <a:rPr lang="en-US" altLang="zh-CN">
                <a:solidFill>
                  <a:schemeClr val="tx1"/>
                </a:solidFill>
                <a:sym typeface="+mn-ea"/>
              </a:rPr>
              <a:t> </a:t>
            </a:r>
            <a:endParaRPr lang="en-US" altLang="zh-CN">
              <a:solidFill>
                <a:schemeClr val="tx1"/>
              </a:solidFill>
              <a:sym typeface="+mn-ea"/>
            </a:endParaRPr>
          </a:p>
          <a:p>
            <a:r>
              <a:rPr lang="zh-CN" altLang="en-US">
                <a:solidFill>
                  <a:schemeClr val="tx1"/>
                </a:solidFill>
                <a:sym typeface="+mn-ea"/>
              </a:rPr>
              <a:t>如果复杂边界就是一个球呢？</a:t>
            </a:r>
            <a:endParaRPr lang="zh-CN" altLang="en-US">
              <a:solidFill>
                <a:schemeClr val="tx1"/>
              </a:solidFill>
              <a:sym typeface="+mn-ea"/>
            </a:endParaRPr>
          </a:p>
          <a:p>
            <a:r>
              <a:rPr lang="zh-CN" altLang="en-US">
                <a:solidFill>
                  <a:schemeClr val="tx1"/>
                </a:solidFill>
                <a:sym typeface="+mn-ea"/>
              </a:rPr>
              <a:t>如果我们把矩阵中这些糟糕的东西都删掉会怎样？</a:t>
            </a:r>
            <a:endParaRPr lang="zh-CN" altLang="en-US">
              <a:solidFill>
                <a:schemeClr val="tx1"/>
              </a:solidFill>
              <a:sym typeface="+mn-ea"/>
            </a:endParaRPr>
          </a:p>
          <a:p>
            <a:endParaRPr lang="zh-CN" altLang="en-US">
              <a:solidFill>
                <a:srgbClr val="86006A"/>
              </a:solidFill>
              <a:sym typeface="+mn-ea"/>
            </a:endParaRPr>
          </a:p>
          <a:p>
            <a:r>
              <a:rPr lang="en-US" altLang="zh-CN">
                <a:solidFill>
                  <a:srgbClr val="86006A"/>
                </a:solidFill>
                <a:sym typeface="+mn-ea"/>
              </a:rPr>
              <a:t>think twice code once</a:t>
            </a:r>
            <a:endParaRPr lang="en-US" altLang="zh-CN">
              <a:solidFill>
                <a:srgbClr val="86006A"/>
              </a:solidFill>
              <a:sym typeface="+mn-ea"/>
            </a:endParaRPr>
          </a:p>
          <a:p>
            <a:endParaRPr lang="zh-CN" altLang="en-US">
              <a:solidFill>
                <a:srgbClr val="86006A"/>
              </a:solidFill>
              <a:sym typeface="+mn-ea"/>
            </a:endParaRPr>
          </a:p>
          <a:p>
            <a:r>
              <a:rPr lang="zh-CN" altLang="en-US" b="1">
                <a:solidFill>
                  <a:srgbClr val="86006A"/>
                </a:solidFill>
                <a:sym typeface="+mn-ea"/>
              </a:rPr>
              <a:t>接受你的实验结果</a:t>
            </a:r>
            <a:r>
              <a:rPr lang="en-US" altLang="zh-CN" b="1">
                <a:solidFill>
                  <a:srgbClr val="86006A"/>
                </a:solidFill>
                <a:sym typeface="+mn-ea"/>
              </a:rPr>
              <a:t> </a:t>
            </a:r>
            <a:r>
              <a:rPr lang="zh-CN" altLang="en-US" b="1">
                <a:solidFill>
                  <a:srgbClr val="86006A"/>
                </a:solidFill>
                <a:sym typeface="+mn-ea"/>
              </a:rPr>
              <a:t>有时候跟随着实验结果你会去到一个和不同的问题，但同样有价值的问题！</a:t>
            </a:r>
            <a:endParaRPr lang="en-US" altLang="zh-CN" b="1">
              <a:solidFill>
                <a:srgbClr val="86006A"/>
              </a:solidFill>
            </a:endParaRPr>
          </a:p>
          <a:p>
            <a:endParaRPr lang="en-US" altLang="zh-CN">
              <a:solidFill>
                <a:srgbClr val="86006A"/>
              </a:solidFill>
            </a:endParaRPr>
          </a:p>
          <a:p>
            <a:r>
              <a:rPr lang="zh-CN" altLang="en-US" b="1">
                <a:solidFill>
                  <a:srgbClr val="86006A"/>
                </a:solidFill>
                <a:sym typeface="+mn-ea"/>
              </a:rPr>
              <a:t>管理情绪、保持自信</a:t>
            </a:r>
            <a:r>
              <a:rPr lang="en-US" altLang="zh-CN" b="1">
                <a:solidFill>
                  <a:srgbClr val="86006A"/>
                </a:solidFill>
                <a:sym typeface="+mn-ea"/>
              </a:rPr>
              <a:t>、</a:t>
            </a:r>
            <a:r>
              <a:rPr lang="zh-CN" altLang="en-US" b="1">
                <a:solidFill>
                  <a:srgbClr val="86006A"/>
                </a:solidFill>
                <a:sym typeface="+mn-ea"/>
              </a:rPr>
              <a:t>寻找合作</a:t>
            </a:r>
            <a:r>
              <a:rPr lang="zh-CN" altLang="en-US">
                <a:solidFill>
                  <a:srgbClr val="86006A"/>
                </a:solidFill>
                <a:sym typeface="+mn-ea"/>
              </a:rPr>
              <a:t>：</a:t>
            </a:r>
            <a:r>
              <a:rPr lang="zh-CN" altLang="en-US">
                <a:solidFill>
                  <a:schemeClr val="tx1"/>
                </a:solidFill>
                <a:sym typeface="+mn-ea"/>
              </a:rPr>
              <a:t>“A hard problem is a good thing!</a:t>
            </a:r>
            <a:endParaRPr lang="zh-CN" altLang="en-US">
              <a:solidFill>
                <a:schemeClr val="tx1"/>
              </a:solidFill>
            </a:endParaRPr>
          </a:p>
          <a:p>
            <a:r>
              <a:rPr lang="zh-CN" altLang="en-US">
                <a:solidFill>
                  <a:schemeClr val="tx1"/>
                </a:solidFill>
                <a:sym typeface="+mn-ea"/>
              </a:rPr>
              <a:t>. . .but it’s a very difficult thing to find a problem that’s just</a:t>
            </a:r>
            <a:endParaRPr lang="zh-CN" altLang="en-US">
              <a:solidFill>
                <a:schemeClr val="tx1"/>
              </a:solidFill>
            </a:endParaRPr>
          </a:p>
          <a:p>
            <a:r>
              <a:rPr lang="zh-CN" altLang="en-US">
                <a:solidFill>
                  <a:schemeClr val="tx1"/>
                </a:solidFill>
                <a:sym typeface="+mn-ea"/>
              </a:rPr>
              <a:t>hard enough.</a:t>
            </a:r>
            <a:r>
              <a:rPr lang="zh-CN" altLang="en-US">
                <a:solidFill>
                  <a:schemeClr val="tx1"/>
                </a:solidFill>
                <a:sym typeface="+mn-ea"/>
              </a:rPr>
              <a:t>”</a:t>
            </a:r>
            <a:endParaRPr lang="zh-CN" altLang="en-US">
              <a:solidFill>
                <a:schemeClr val="tx1"/>
              </a:solidFill>
            </a:endParaRPr>
          </a:p>
          <a:p>
            <a:endParaRPr lang="zh-CN" altLang="en-US">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1"/>
          </p:cNvPicPr>
          <p:nvPr/>
        </p:nvPicPr>
        <p:blipFill>
          <a:blip r:embed="rId1"/>
          <a:stretch>
            <a:fillRect/>
          </a:stretch>
        </p:blipFill>
        <p:spPr>
          <a:xfrm>
            <a:off x="9871075" y="5906135"/>
            <a:ext cx="2093595" cy="786130"/>
          </a:xfrm>
          <a:prstGeom prst="rect">
            <a:avLst/>
          </a:prstGeom>
        </p:spPr>
      </p:pic>
      <p:pic>
        <p:nvPicPr>
          <p:cNvPr id="13" name="图片 12"/>
          <p:cNvPicPr>
            <a:picLocks noChangeAspect="1"/>
          </p:cNvPicPr>
          <p:nvPr/>
        </p:nvPicPr>
        <p:blipFill>
          <a:blip r:embed="rId2"/>
          <a:stretch>
            <a:fillRect/>
          </a:stretch>
        </p:blipFill>
        <p:spPr>
          <a:xfrm>
            <a:off x="0" y="248920"/>
            <a:ext cx="133350" cy="695325"/>
          </a:xfrm>
          <a:prstGeom prst="rect">
            <a:avLst/>
          </a:prstGeom>
        </p:spPr>
      </p:pic>
      <p:sp>
        <p:nvSpPr>
          <p:cNvPr id="14" name="文本框 13"/>
          <p:cNvSpPr txBox="1"/>
          <p:nvPr/>
        </p:nvSpPr>
        <p:spPr>
          <a:xfrm>
            <a:off x="249555" y="299720"/>
            <a:ext cx="11402060" cy="645160"/>
          </a:xfrm>
          <a:prstGeom prst="rect">
            <a:avLst/>
          </a:prstGeom>
          <a:noFill/>
        </p:spPr>
        <p:txBody>
          <a:bodyPr wrap="square" rtlCol="0">
            <a:spAutoFit/>
          </a:bodyPr>
          <a:p>
            <a:r>
              <a:rPr lang="zh-CN" altLang="en-US" sz="3600" b="1" dirty="0">
                <a:solidFill>
                  <a:srgbClr val="70005F"/>
                </a:solidFill>
                <a:latin typeface="微软雅黑" panose="00000500000000000000" pitchFamily="34" charset="-122"/>
                <a:ea typeface="微软雅黑" panose="00000500000000000000" pitchFamily="34" charset="-122"/>
                <a:cs typeface="+mj-cs"/>
              </a:rPr>
              <a:t>从</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“零”</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到</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a:t>
            </a:r>
            <a:r>
              <a:rPr lang="en-US" altLang="zh-CN" sz="3600" b="1" dirty="0">
                <a:solidFill>
                  <a:srgbClr val="70005F"/>
                </a:solidFill>
                <a:latin typeface="微软雅黑" panose="00000500000000000000" pitchFamily="34" charset="-122"/>
                <a:ea typeface="微软雅黑" panose="00000500000000000000" pitchFamily="34" charset="-122"/>
                <a:cs typeface="+mj-cs"/>
              </a:rPr>
              <a:t>SIGGRAPH</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 </a:t>
            </a:r>
            <a:r>
              <a:rPr lang="zh-CN" sz="3600" b="1" dirty="0">
                <a:solidFill>
                  <a:srgbClr val="70005F"/>
                </a:solidFill>
                <a:latin typeface="微软雅黑" panose="00000500000000000000" pitchFamily="34" charset="-122"/>
                <a:ea typeface="微软雅黑" panose="00000500000000000000" pitchFamily="34" charset="-122"/>
                <a:cs typeface="+mj-cs"/>
                <a:sym typeface="+mn-ea"/>
              </a:rPr>
              <a:t>写作</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a:t>
            </a:r>
            <a:endParaRPr lang="en-US" altLang="zh-CN" sz="3600" b="1" dirty="0">
              <a:solidFill>
                <a:srgbClr val="70005F"/>
              </a:solidFill>
              <a:latin typeface="微软雅黑" panose="00000500000000000000" pitchFamily="34" charset="-122"/>
              <a:ea typeface="微软雅黑" panose="00000500000000000000" pitchFamily="34" charset="-122"/>
              <a:cs typeface="+mj-cs"/>
              <a:sym typeface="+mn-ea"/>
            </a:endParaRPr>
          </a:p>
        </p:txBody>
      </p:sp>
      <p:sp>
        <p:nvSpPr>
          <p:cNvPr id="4" name="文本框 3"/>
          <p:cNvSpPr txBox="1"/>
          <p:nvPr/>
        </p:nvSpPr>
        <p:spPr>
          <a:xfrm>
            <a:off x="746760" y="1998345"/>
            <a:ext cx="8234680" cy="3415030"/>
          </a:xfrm>
          <a:prstGeom prst="rect">
            <a:avLst/>
          </a:prstGeom>
          <a:noFill/>
        </p:spPr>
        <p:txBody>
          <a:bodyPr wrap="square" rtlCol="0">
            <a:spAutoFit/>
          </a:bodyPr>
          <a:p>
            <a:r>
              <a:rPr lang="zh-CN">
                <a:solidFill>
                  <a:schemeClr val="tx1"/>
                </a:solidFill>
              </a:rPr>
              <a:t>早点开始写作</a:t>
            </a:r>
            <a:r>
              <a:rPr lang="en-US" altLang="zh-CN">
                <a:solidFill>
                  <a:schemeClr val="tx1"/>
                </a:solidFill>
              </a:rPr>
              <a:t> </a:t>
            </a:r>
            <a:r>
              <a:rPr lang="zh-CN" altLang="en-US">
                <a:solidFill>
                  <a:schemeClr val="tx1"/>
                </a:solidFill>
              </a:rPr>
              <a:t>尤其是如果你是第一次投稿！</a:t>
            </a:r>
            <a:r>
              <a:rPr lang="en-US" altLang="zh-CN">
                <a:solidFill>
                  <a:schemeClr val="tx1"/>
                </a:solidFill>
              </a:rPr>
              <a:t> </a:t>
            </a:r>
            <a:r>
              <a:rPr lang="zh-CN" altLang="en-US">
                <a:solidFill>
                  <a:schemeClr val="tx1"/>
                </a:solidFill>
              </a:rPr>
              <a:t>可能在有初步实验结果的时候就可以开始着手写作！</a:t>
            </a:r>
            <a:endParaRPr lang="zh-CN" altLang="en-US">
              <a:solidFill>
                <a:schemeClr val="tx1"/>
              </a:solidFill>
            </a:endParaRPr>
          </a:p>
          <a:p>
            <a:endParaRPr lang="zh-CN" altLang="en-US">
              <a:solidFill>
                <a:schemeClr val="tx1"/>
              </a:solidFill>
            </a:endParaRPr>
          </a:p>
          <a:p>
            <a:r>
              <a:rPr lang="zh-CN" altLang="en-US">
                <a:solidFill>
                  <a:schemeClr val="tx1"/>
                </a:solidFill>
              </a:rPr>
              <a:t>这时候去读一些写作经验贴！</a:t>
            </a:r>
            <a:endParaRPr lang="zh-CN" altLang="en-US">
              <a:solidFill>
                <a:schemeClr val="tx1"/>
              </a:solidFill>
            </a:endParaRPr>
          </a:p>
          <a:p>
            <a:endParaRPr lang="zh-CN" altLang="en-US">
              <a:solidFill>
                <a:schemeClr val="tx1"/>
              </a:solidFill>
            </a:endParaRPr>
          </a:p>
          <a:p>
            <a:r>
              <a:rPr lang="en-US" altLang="zh-CN" b="1">
                <a:solidFill>
                  <a:srgbClr val="86006A"/>
                </a:solidFill>
              </a:rPr>
              <a:t>Being Scheherazade: The Importance of Storytelling in Academic Writing - T Pollock, J Bono</a:t>
            </a:r>
            <a:endParaRPr lang="en-US" altLang="zh-CN" b="1">
              <a:solidFill>
                <a:srgbClr val="86006A"/>
              </a:solidFill>
            </a:endParaRPr>
          </a:p>
          <a:p>
            <a:endParaRPr lang="zh-CN" altLang="en-US">
              <a:solidFill>
                <a:schemeClr val="tx1"/>
              </a:solidFill>
            </a:endParaRPr>
          </a:p>
          <a:p>
            <a:r>
              <a:rPr lang="zh-CN" altLang="en-US">
                <a:solidFill>
                  <a:schemeClr val="tx1"/>
                </a:solidFill>
              </a:rPr>
              <a:t>找几篇觉得写的好的文章放在手边作为学习资料。</a:t>
            </a:r>
            <a:endParaRPr lang="zh-CN" altLang="en-US">
              <a:solidFill>
                <a:schemeClr val="tx1"/>
              </a:solidFill>
            </a:endParaRPr>
          </a:p>
          <a:p>
            <a:endParaRPr lang="zh-CN" altLang="en-US">
              <a:solidFill>
                <a:schemeClr val="tx1"/>
              </a:solidFill>
            </a:endParaRPr>
          </a:p>
          <a:p>
            <a:r>
              <a:rPr lang="en-US" altLang="zh-CN">
                <a:solidFill>
                  <a:schemeClr val="tx1"/>
                </a:solidFill>
              </a:rPr>
              <a:t>reviewer</a:t>
            </a:r>
            <a:r>
              <a:rPr lang="zh-CN" altLang="en-US">
                <a:solidFill>
                  <a:schemeClr val="tx1"/>
                </a:solidFill>
              </a:rPr>
              <a:t>看到的只有写出来的论文，非常重要的科研环节！</a:t>
            </a:r>
            <a:endParaRPr lang="zh-CN" altLang="en-US">
              <a:solidFill>
                <a:schemeClr val="tx1"/>
              </a:solidFill>
            </a:endParaRPr>
          </a:p>
          <a:p>
            <a:endParaRPr lang="zh-CN" altLang="en-US">
              <a:solidFill>
                <a:schemeClr val="tx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Autofit/>
          </a:bodyPr>
          <a:lstStyle/>
          <a:p>
            <a:r>
              <a:rPr lang="zh-CN" sz="5400" b="1" dirty="0">
                <a:latin typeface="Calibri" panose="020F0502020204030204" pitchFamily="34" charset="0"/>
                <a:ea typeface="黑体" panose="00000500000000000000" pitchFamily="49" charset="-122"/>
              </a:rPr>
              <a:t>谢谢</a:t>
            </a:r>
            <a:endParaRPr lang="zh-CN" sz="5400" b="1" i="1" dirty="0">
              <a:latin typeface="楷体" panose="02010609060101010101" pitchFamily="49" charset="-122"/>
              <a:ea typeface="楷体" panose="02010609060101010101" pitchFamily="49" charset="-122"/>
              <a:cs typeface="Times New Roman" panose="02020603050405020304" pitchFamily="16" charset="0"/>
            </a:endParaRPr>
          </a:p>
        </p:txBody>
      </p:sp>
      <p:sp>
        <p:nvSpPr>
          <p:cNvPr id="5" name="矩形 4"/>
          <p:cNvSpPr/>
          <p:nvPr/>
        </p:nvSpPr>
        <p:spPr>
          <a:xfrm>
            <a:off x="4150995" y="4650740"/>
            <a:ext cx="4330700" cy="1306195"/>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7" name="图片 6" descr="QRcode"/>
          <p:cNvPicPr>
            <a:picLocks noChangeAspect="1"/>
          </p:cNvPicPr>
          <p:nvPr/>
        </p:nvPicPr>
        <p:blipFill>
          <a:blip r:embed="rId1"/>
          <a:stretch>
            <a:fillRect/>
          </a:stretch>
        </p:blipFill>
        <p:spPr>
          <a:xfrm>
            <a:off x="5114925" y="4650740"/>
            <a:ext cx="1737360" cy="1737360"/>
          </a:xfrm>
          <a:prstGeom prst="rect">
            <a:avLst/>
          </a:prstGeom>
        </p:spPr>
      </p:pic>
    </p:spTree>
    <p:custDataLst>
      <p:tags r:id="rId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1"/>
          </p:cNvPicPr>
          <p:nvPr/>
        </p:nvPicPr>
        <p:blipFill>
          <a:blip r:embed="rId1"/>
          <a:stretch>
            <a:fillRect/>
          </a:stretch>
        </p:blipFill>
        <p:spPr>
          <a:xfrm>
            <a:off x="9871075" y="5906135"/>
            <a:ext cx="2093595" cy="786130"/>
          </a:xfrm>
          <a:prstGeom prst="rect">
            <a:avLst/>
          </a:prstGeom>
        </p:spPr>
      </p:pic>
      <p:pic>
        <p:nvPicPr>
          <p:cNvPr id="13" name="图片 12"/>
          <p:cNvPicPr>
            <a:picLocks noChangeAspect="1"/>
          </p:cNvPicPr>
          <p:nvPr/>
        </p:nvPicPr>
        <p:blipFill>
          <a:blip r:embed="rId2"/>
          <a:stretch>
            <a:fillRect/>
          </a:stretch>
        </p:blipFill>
        <p:spPr>
          <a:xfrm>
            <a:off x="0" y="248920"/>
            <a:ext cx="133350" cy="695325"/>
          </a:xfrm>
          <a:prstGeom prst="rect">
            <a:avLst/>
          </a:prstGeom>
        </p:spPr>
      </p:pic>
      <p:sp>
        <p:nvSpPr>
          <p:cNvPr id="14" name="文本框 13"/>
          <p:cNvSpPr txBox="1"/>
          <p:nvPr/>
        </p:nvSpPr>
        <p:spPr>
          <a:xfrm>
            <a:off x="249555" y="299720"/>
            <a:ext cx="4064000" cy="645160"/>
          </a:xfrm>
          <a:prstGeom prst="rect">
            <a:avLst/>
          </a:prstGeom>
          <a:noFill/>
        </p:spPr>
        <p:txBody>
          <a:bodyPr wrap="square" rtlCol="0">
            <a:spAutoFit/>
          </a:bodyPr>
          <a:p>
            <a:r>
              <a:rPr lang="zh-CN" altLang="en-US" sz="3600" b="1" dirty="0">
                <a:solidFill>
                  <a:srgbClr val="70005F"/>
                </a:solidFill>
                <a:latin typeface="微软雅黑" panose="00000500000000000000" pitchFamily="34" charset="-122"/>
                <a:ea typeface="微软雅黑" panose="00000500000000000000" pitchFamily="34" charset="-122"/>
                <a:cs typeface="+mj-cs"/>
              </a:rPr>
              <a:t>个人介绍</a:t>
            </a:r>
            <a:endParaRPr lang="zh-CN" altLang="en-US" sz="3200">
              <a:latin typeface="+mj-ea"/>
              <a:ea typeface="+mj-ea"/>
            </a:endParaRPr>
          </a:p>
        </p:txBody>
      </p:sp>
      <p:pic>
        <p:nvPicPr>
          <p:cNvPr id="16" name="图片 15" descr="Hebei_University_of_Technology_Badge.svg"/>
          <p:cNvPicPr>
            <a:picLocks noChangeAspect="1"/>
          </p:cNvPicPr>
          <p:nvPr/>
        </p:nvPicPr>
        <p:blipFill>
          <a:blip r:embed="rId3"/>
          <a:stretch>
            <a:fillRect/>
          </a:stretch>
        </p:blipFill>
        <p:spPr>
          <a:xfrm>
            <a:off x="426085" y="1957070"/>
            <a:ext cx="720000" cy="720000"/>
          </a:xfrm>
          <a:prstGeom prst="rect">
            <a:avLst/>
          </a:prstGeom>
        </p:spPr>
      </p:pic>
      <p:grpSp>
        <p:nvGrpSpPr>
          <p:cNvPr id="17" name="Group 6"/>
          <p:cNvGrpSpPr>
            <a:grpSpLocks noChangeAspect="1"/>
          </p:cNvGrpSpPr>
          <p:nvPr/>
        </p:nvGrpSpPr>
        <p:grpSpPr>
          <a:xfrm>
            <a:off x="373380" y="2826385"/>
            <a:ext cx="828000" cy="828000"/>
            <a:chOff x="5317966" y="691424"/>
            <a:chExt cx="1554480" cy="1554480"/>
          </a:xfrm>
        </p:grpSpPr>
        <p:sp>
          <p:nvSpPr>
            <p:cNvPr id="18" name="Oval 8"/>
            <p:cNvSpPr/>
            <p:nvPr/>
          </p:nvSpPr>
          <p:spPr>
            <a:xfrm>
              <a:off x="5364163" y="691424"/>
              <a:ext cx="1462087" cy="14620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fontAlgn="base">
                <a:spcBef>
                  <a:spcPct val="0"/>
                </a:spcBef>
                <a:spcAft>
                  <a:spcPct val="0"/>
                </a:spcAft>
                <a:defRPr sz="1200" kern="1200">
                  <a:solidFill>
                    <a:schemeClr val="lt1"/>
                  </a:solidFill>
                  <a:latin typeface="+mn-lt"/>
                  <a:ea typeface="+mn-ea"/>
                  <a:cs typeface="+mn-cs"/>
                  <a:sym typeface="Gill Sans" panose="020B0502020104020203" charset="0"/>
                </a:defRPr>
              </a:lvl1pPr>
              <a:lvl2pPr marL="457200" algn="l" rtl="0" fontAlgn="base">
                <a:spcBef>
                  <a:spcPct val="0"/>
                </a:spcBef>
                <a:spcAft>
                  <a:spcPct val="0"/>
                </a:spcAft>
                <a:defRPr sz="1200" kern="1200">
                  <a:solidFill>
                    <a:schemeClr val="lt1"/>
                  </a:solidFill>
                  <a:latin typeface="+mn-lt"/>
                  <a:ea typeface="+mn-ea"/>
                  <a:cs typeface="+mn-cs"/>
                  <a:sym typeface="Gill Sans" panose="020B0502020104020203" charset="0"/>
                </a:defRPr>
              </a:lvl2pPr>
              <a:lvl3pPr marL="914400" algn="l" rtl="0" fontAlgn="base">
                <a:spcBef>
                  <a:spcPct val="0"/>
                </a:spcBef>
                <a:spcAft>
                  <a:spcPct val="0"/>
                </a:spcAft>
                <a:defRPr sz="1200" kern="1200">
                  <a:solidFill>
                    <a:schemeClr val="lt1"/>
                  </a:solidFill>
                  <a:latin typeface="+mn-lt"/>
                  <a:ea typeface="+mn-ea"/>
                  <a:cs typeface="+mn-cs"/>
                  <a:sym typeface="Gill Sans" panose="020B0502020104020203" charset="0"/>
                </a:defRPr>
              </a:lvl3pPr>
              <a:lvl4pPr marL="1371600" algn="l" rtl="0" fontAlgn="base">
                <a:spcBef>
                  <a:spcPct val="0"/>
                </a:spcBef>
                <a:spcAft>
                  <a:spcPct val="0"/>
                </a:spcAft>
                <a:defRPr sz="1200" kern="1200">
                  <a:solidFill>
                    <a:schemeClr val="lt1"/>
                  </a:solidFill>
                  <a:latin typeface="+mn-lt"/>
                  <a:ea typeface="+mn-ea"/>
                  <a:cs typeface="+mn-cs"/>
                  <a:sym typeface="Gill Sans" panose="020B0502020104020203" charset="0"/>
                </a:defRPr>
              </a:lvl4pPr>
              <a:lvl5pPr marL="1828800" algn="l" rtl="0" fontAlgn="base">
                <a:spcBef>
                  <a:spcPct val="0"/>
                </a:spcBef>
                <a:spcAft>
                  <a:spcPct val="0"/>
                </a:spcAft>
                <a:defRPr sz="1200" kern="1200">
                  <a:solidFill>
                    <a:schemeClr val="lt1"/>
                  </a:solidFill>
                  <a:latin typeface="+mn-lt"/>
                  <a:ea typeface="+mn-ea"/>
                  <a:cs typeface="+mn-cs"/>
                  <a:sym typeface="Gill Sans" panose="020B0502020104020203" charset="0"/>
                </a:defRPr>
              </a:lvl5pPr>
              <a:lvl6pPr marL="2286000" algn="l" defTabSz="457200" rtl="0" eaLnBrk="1" latinLnBrk="0" hangingPunct="1">
                <a:defRPr sz="1200" kern="1200">
                  <a:solidFill>
                    <a:schemeClr val="lt1"/>
                  </a:solidFill>
                  <a:latin typeface="+mn-lt"/>
                  <a:ea typeface="+mn-ea"/>
                  <a:cs typeface="+mn-cs"/>
                  <a:sym typeface="Gill Sans" panose="020B0502020104020203" charset="0"/>
                </a:defRPr>
              </a:lvl6pPr>
              <a:lvl7pPr marL="2743200" algn="l" defTabSz="457200" rtl="0" eaLnBrk="1" latinLnBrk="0" hangingPunct="1">
                <a:defRPr sz="1200" kern="1200">
                  <a:solidFill>
                    <a:schemeClr val="lt1"/>
                  </a:solidFill>
                  <a:latin typeface="+mn-lt"/>
                  <a:ea typeface="+mn-ea"/>
                  <a:cs typeface="+mn-cs"/>
                  <a:sym typeface="Gill Sans" panose="020B0502020104020203" charset="0"/>
                </a:defRPr>
              </a:lvl7pPr>
              <a:lvl8pPr marL="3200400" algn="l" defTabSz="457200" rtl="0" eaLnBrk="1" latinLnBrk="0" hangingPunct="1">
                <a:defRPr sz="1200" kern="1200">
                  <a:solidFill>
                    <a:schemeClr val="lt1"/>
                  </a:solidFill>
                  <a:latin typeface="+mn-lt"/>
                  <a:ea typeface="+mn-ea"/>
                  <a:cs typeface="+mn-cs"/>
                  <a:sym typeface="Gill Sans" panose="020B0502020104020203" charset="0"/>
                </a:defRPr>
              </a:lvl8pPr>
              <a:lvl9pPr marL="3657600" algn="l" defTabSz="457200" rtl="0" eaLnBrk="1" latinLnBrk="0" hangingPunct="1">
                <a:defRPr sz="1200" kern="1200">
                  <a:solidFill>
                    <a:schemeClr val="lt1"/>
                  </a:solidFill>
                  <a:latin typeface="+mn-lt"/>
                  <a:ea typeface="+mn-ea"/>
                  <a:cs typeface="+mn-cs"/>
                  <a:sym typeface="Gill Sans" panose="020B0502020104020203" charset="0"/>
                </a:defRPr>
              </a:lvl9pPr>
            </a:lstStyle>
            <a:p>
              <a:pPr algn="ctr">
                <a:defRPr/>
              </a:pPr>
              <a:endParaRPr lang="en-US"/>
            </a:p>
          </p:txBody>
        </p:sp>
        <p:pic>
          <p:nvPicPr>
            <p:cNvPr id="19" name="Picture 2" descr="E:\深大\logo相关\VCC徽章.png"/>
            <p:cNvPicPr>
              <a:picLocks noChangeArrowheads="1"/>
            </p:cNvPicPr>
            <p:nvPr/>
          </p:nvPicPr>
          <p:blipFill>
            <a:blip r:embed="rId4">
              <a:lum bright="70000" contrast="-70000"/>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5317966" y="691424"/>
              <a:ext cx="1554480" cy="155448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E:\深大\logo相关\VCC徽章.png"/>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23087" y="767624"/>
              <a:ext cx="1345826" cy="134582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图片 20" descr="c658ec37-5315-4c7c-b5d5-aee3e3e570d3"/>
          <p:cNvPicPr>
            <a:picLocks noChangeAspect="1"/>
          </p:cNvPicPr>
          <p:nvPr/>
        </p:nvPicPr>
        <p:blipFill>
          <a:blip r:embed="rId7"/>
          <a:stretch>
            <a:fillRect/>
          </a:stretch>
        </p:blipFill>
        <p:spPr>
          <a:xfrm>
            <a:off x="408940" y="4827270"/>
            <a:ext cx="724533" cy="720000"/>
          </a:xfrm>
          <a:prstGeom prst="rect">
            <a:avLst/>
          </a:prstGeom>
        </p:spPr>
      </p:pic>
      <p:sp>
        <p:nvSpPr>
          <p:cNvPr id="29" name="文本框 28"/>
          <p:cNvSpPr txBox="1"/>
          <p:nvPr/>
        </p:nvSpPr>
        <p:spPr>
          <a:xfrm>
            <a:off x="1419860" y="2132965"/>
            <a:ext cx="4984750" cy="368300"/>
          </a:xfrm>
          <a:prstGeom prst="rect">
            <a:avLst/>
          </a:prstGeom>
          <a:noFill/>
        </p:spPr>
        <p:txBody>
          <a:bodyPr wrap="square" rtlCol="0">
            <a:spAutoFit/>
          </a:bodyPr>
          <a:p>
            <a:pPr algn="l"/>
            <a:r>
              <a:rPr lang="zh-CN" altLang="en-US">
                <a:latin typeface="+mn-ea"/>
                <a:cs typeface="+mn-ea"/>
              </a:rPr>
              <a:t>河北工业大学</a:t>
            </a:r>
            <a:r>
              <a:rPr lang="en-US" altLang="zh-CN">
                <a:latin typeface="+mn-ea"/>
                <a:cs typeface="+mn-ea"/>
              </a:rPr>
              <a:t> </a:t>
            </a:r>
            <a:r>
              <a:rPr lang="zh-CN" altLang="en-US">
                <a:latin typeface="+mn-ea"/>
                <a:cs typeface="+mn-ea"/>
              </a:rPr>
              <a:t>道路桥梁与渡河工程</a:t>
            </a:r>
            <a:r>
              <a:rPr lang="en-US" altLang="zh-CN">
                <a:latin typeface="+mn-ea"/>
                <a:cs typeface="+mn-ea"/>
              </a:rPr>
              <a:t> </a:t>
            </a:r>
            <a:r>
              <a:rPr lang="zh-CN" altLang="en-US">
                <a:latin typeface="+mn-ea"/>
                <a:cs typeface="+mn-ea"/>
              </a:rPr>
              <a:t>本科</a:t>
            </a:r>
            <a:endParaRPr lang="zh-CN" altLang="en-US">
              <a:latin typeface="+mn-ea"/>
              <a:cs typeface="+mn-ea"/>
            </a:endParaRPr>
          </a:p>
        </p:txBody>
      </p:sp>
      <p:sp>
        <p:nvSpPr>
          <p:cNvPr id="30" name="文本框 29"/>
          <p:cNvSpPr txBox="1"/>
          <p:nvPr/>
        </p:nvSpPr>
        <p:spPr>
          <a:xfrm>
            <a:off x="1419860" y="3031490"/>
            <a:ext cx="4469765" cy="368300"/>
          </a:xfrm>
          <a:prstGeom prst="rect">
            <a:avLst/>
          </a:prstGeom>
          <a:noFill/>
        </p:spPr>
        <p:txBody>
          <a:bodyPr wrap="square" rtlCol="0">
            <a:spAutoFit/>
          </a:bodyPr>
          <a:p>
            <a:pPr algn="l"/>
            <a:r>
              <a:rPr lang="zh-CN">
                <a:latin typeface="+mn-ea"/>
                <a:cs typeface="+mn-ea"/>
              </a:rPr>
              <a:t>深圳大学</a:t>
            </a:r>
            <a:r>
              <a:rPr lang="en-US" altLang="zh-CN">
                <a:latin typeface="+mn-ea"/>
                <a:cs typeface="+mn-ea"/>
              </a:rPr>
              <a:t> </a:t>
            </a:r>
            <a:r>
              <a:rPr lang="zh-CN" altLang="en-US">
                <a:latin typeface="+mn-ea"/>
                <a:cs typeface="+mn-ea"/>
              </a:rPr>
              <a:t>几何建模</a:t>
            </a:r>
            <a:r>
              <a:rPr lang="en-US" altLang="zh-CN">
                <a:latin typeface="+mn-ea"/>
                <a:cs typeface="+mn-ea"/>
              </a:rPr>
              <a:t> </a:t>
            </a:r>
            <a:r>
              <a:rPr lang="zh-CN" altLang="en-US">
                <a:latin typeface="+mn-ea"/>
                <a:cs typeface="+mn-ea"/>
              </a:rPr>
              <a:t>导师：黄惠教授</a:t>
            </a:r>
            <a:r>
              <a:rPr lang="en-US" altLang="zh-CN">
                <a:latin typeface="+mn-ea"/>
                <a:cs typeface="+mn-ea"/>
              </a:rPr>
              <a:t> </a:t>
            </a:r>
            <a:r>
              <a:rPr lang="zh-CN" altLang="en-US">
                <a:latin typeface="+mn-ea"/>
                <a:cs typeface="+mn-ea"/>
              </a:rPr>
              <a:t>硕士</a:t>
            </a:r>
            <a:endParaRPr lang="zh-CN" altLang="en-US">
              <a:latin typeface="+mn-ea"/>
              <a:cs typeface="+mn-ea"/>
            </a:endParaRPr>
          </a:p>
        </p:txBody>
      </p:sp>
      <p:sp>
        <p:nvSpPr>
          <p:cNvPr id="31" name="文本框 30"/>
          <p:cNvSpPr txBox="1"/>
          <p:nvPr/>
        </p:nvSpPr>
        <p:spPr>
          <a:xfrm>
            <a:off x="1409700" y="4983480"/>
            <a:ext cx="5791200" cy="368300"/>
          </a:xfrm>
          <a:prstGeom prst="rect">
            <a:avLst/>
          </a:prstGeom>
          <a:noFill/>
        </p:spPr>
        <p:txBody>
          <a:bodyPr wrap="square" rtlCol="0">
            <a:spAutoFit/>
          </a:bodyPr>
          <a:p>
            <a:pPr algn="l"/>
            <a:r>
              <a:rPr lang="zh-CN">
                <a:latin typeface="+mn-ea"/>
                <a:cs typeface="+mn-ea"/>
              </a:rPr>
              <a:t>南开大学</a:t>
            </a:r>
            <a:r>
              <a:rPr lang="en-US" altLang="zh-CN">
                <a:latin typeface="+mn-ea"/>
                <a:cs typeface="+mn-ea"/>
              </a:rPr>
              <a:t> </a:t>
            </a:r>
            <a:r>
              <a:rPr lang="zh-CN" altLang="en-US">
                <a:latin typeface="+mn-ea"/>
                <a:cs typeface="+mn-ea"/>
              </a:rPr>
              <a:t>物理仿真</a:t>
            </a:r>
            <a:r>
              <a:rPr lang="en-US" altLang="zh-CN">
                <a:latin typeface="+mn-ea"/>
                <a:cs typeface="+mn-ea"/>
              </a:rPr>
              <a:t> </a:t>
            </a:r>
            <a:r>
              <a:rPr lang="zh-CN" altLang="en-US">
                <a:latin typeface="+mn-ea"/>
                <a:cs typeface="+mn-ea"/>
              </a:rPr>
              <a:t>导师：任博教授</a:t>
            </a:r>
            <a:r>
              <a:rPr lang="en-US" altLang="zh-CN">
                <a:latin typeface="+mn-ea"/>
                <a:cs typeface="+mn-ea"/>
              </a:rPr>
              <a:t> </a:t>
            </a:r>
            <a:r>
              <a:rPr lang="zh-CN" altLang="en-US" b="1">
                <a:solidFill>
                  <a:srgbClr val="86006A"/>
                </a:solidFill>
                <a:latin typeface="+mn-ea"/>
                <a:cs typeface="+mn-ea"/>
              </a:rPr>
              <a:t>博士一年级在读</a:t>
            </a:r>
            <a:endParaRPr lang="zh-CN" altLang="en-US" b="1">
              <a:solidFill>
                <a:srgbClr val="86006A"/>
              </a:solidFill>
              <a:latin typeface="+mn-ea"/>
              <a:cs typeface="+mn-ea"/>
            </a:endParaRPr>
          </a:p>
        </p:txBody>
      </p:sp>
      <p:pic>
        <p:nvPicPr>
          <p:cNvPr id="32" name="图片 31" descr="tencent-colo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9740" y="3883025"/>
            <a:ext cx="645795" cy="645795"/>
          </a:xfrm>
          <a:prstGeom prst="rect">
            <a:avLst/>
          </a:prstGeom>
        </p:spPr>
      </p:pic>
      <p:sp>
        <p:nvSpPr>
          <p:cNvPr id="33" name="文本框 32"/>
          <p:cNvSpPr txBox="1"/>
          <p:nvPr/>
        </p:nvSpPr>
        <p:spPr>
          <a:xfrm>
            <a:off x="1419860" y="4007485"/>
            <a:ext cx="4166870" cy="368300"/>
          </a:xfrm>
          <a:prstGeom prst="rect">
            <a:avLst/>
          </a:prstGeom>
          <a:noFill/>
        </p:spPr>
        <p:txBody>
          <a:bodyPr wrap="square" rtlCol="0">
            <a:spAutoFit/>
          </a:bodyPr>
          <a:p>
            <a:pPr algn="l"/>
            <a:r>
              <a:rPr lang="zh-CN">
                <a:latin typeface="+mn-ea"/>
                <a:cs typeface="+mn-ea"/>
              </a:rPr>
              <a:t>腾讯</a:t>
            </a:r>
            <a:r>
              <a:rPr lang="en-US" altLang="zh-CN">
                <a:latin typeface="+mn-ea"/>
                <a:cs typeface="+mn-ea"/>
              </a:rPr>
              <a:t> </a:t>
            </a:r>
            <a:r>
              <a:rPr lang="zh-CN">
                <a:latin typeface="+mn-ea"/>
                <a:cs typeface="+mn-ea"/>
              </a:rPr>
              <a:t>天美工作室</a:t>
            </a:r>
            <a:r>
              <a:rPr lang="en-US" altLang="zh-CN">
                <a:latin typeface="+mn-ea"/>
                <a:cs typeface="+mn-ea"/>
              </a:rPr>
              <a:t> </a:t>
            </a:r>
            <a:r>
              <a:rPr lang="zh-CN" altLang="en-US">
                <a:latin typeface="+mn-ea"/>
                <a:cs typeface="+mn-ea"/>
              </a:rPr>
              <a:t>实习</a:t>
            </a:r>
            <a:endParaRPr lang="zh-CN" altLang="en-US">
              <a:latin typeface="+mn-ea"/>
              <a:cs typeface="+mn-ea"/>
            </a:endParaRPr>
          </a:p>
        </p:txBody>
      </p:sp>
      <p:cxnSp>
        <p:nvCxnSpPr>
          <p:cNvPr id="37" name="直接连接符 36"/>
          <p:cNvCxnSpPr/>
          <p:nvPr/>
        </p:nvCxnSpPr>
        <p:spPr>
          <a:xfrm>
            <a:off x="7172960" y="135255"/>
            <a:ext cx="0" cy="6480000"/>
          </a:xfrm>
          <a:prstGeom prst="line">
            <a:avLst/>
          </a:prstGeom>
          <a:ln w="28575" cap="flat" cmpd="dbl" algn="ctr">
            <a:solidFill>
              <a:srgbClr val="86006A"/>
            </a:solidFill>
            <a:prstDash val="sysDot"/>
            <a:miter lim="800000"/>
          </a:ln>
        </p:spPr>
        <p:style>
          <a:lnRef idx="0">
            <a:schemeClr val="accent1"/>
          </a:lnRef>
          <a:fillRef idx="0">
            <a:srgbClr val="FFFFFF"/>
          </a:fillRef>
          <a:effectRef idx="0">
            <a:srgbClr val="FFFFFF"/>
          </a:effectRef>
          <a:fontRef idx="minor">
            <a:schemeClr val="tx1"/>
          </a:fontRef>
        </p:style>
      </p:cxnSp>
      <p:sp>
        <p:nvSpPr>
          <p:cNvPr id="41" name="文本框 40"/>
          <p:cNvSpPr txBox="1"/>
          <p:nvPr/>
        </p:nvSpPr>
        <p:spPr>
          <a:xfrm>
            <a:off x="7392670" y="458470"/>
            <a:ext cx="4409440" cy="645160"/>
          </a:xfrm>
          <a:prstGeom prst="rect">
            <a:avLst/>
          </a:prstGeom>
          <a:noFill/>
        </p:spPr>
        <p:txBody>
          <a:bodyPr wrap="square" rtlCol="0">
            <a:spAutoFit/>
          </a:bodyPr>
          <a:p>
            <a:pPr algn="ctr"/>
            <a:r>
              <a:rPr lang="en-US" altLang="zh-CN" sz="3600" dirty="0">
                <a:solidFill>
                  <a:schemeClr val="tx1"/>
                </a:solidFill>
                <a:latin typeface="Times New Roman" panose="02020603050405020304" pitchFamily="16" charset="0"/>
                <a:ea typeface="微软雅黑" panose="00000500000000000000" pitchFamily="34" charset="-122"/>
                <a:cs typeface="Times New Roman" panose="02020603050405020304" pitchFamily="16" charset="0"/>
              </a:rPr>
              <a:t>Selected Publications</a:t>
            </a:r>
            <a:endParaRPr lang="en-US" altLang="zh-CN" sz="3600" dirty="0">
              <a:solidFill>
                <a:schemeClr val="tx1"/>
              </a:solidFill>
              <a:latin typeface="Times New Roman" panose="02020603050405020304" pitchFamily="16" charset="0"/>
              <a:ea typeface="微软雅黑" panose="00000500000000000000" pitchFamily="34" charset="-122"/>
              <a:cs typeface="Times New Roman" panose="02020603050405020304" pitchFamily="16" charset="0"/>
            </a:endParaRPr>
          </a:p>
        </p:txBody>
      </p:sp>
      <p:sp>
        <p:nvSpPr>
          <p:cNvPr id="43" name="文本框 42"/>
          <p:cNvSpPr txBox="1"/>
          <p:nvPr/>
        </p:nvSpPr>
        <p:spPr>
          <a:xfrm>
            <a:off x="7465695" y="1287145"/>
            <a:ext cx="4685030" cy="4246245"/>
          </a:xfrm>
          <a:prstGeom prst="rect">
            <a:avLst/>
          </a:prstGeom>
          <a:noFill/>
        </p:spPr>
        <p:txBody>
          <a:bodyPr wrap="square" rtlCol="0">
            <a:spAutoFit/>
          </a:bodyPr>
          <a:p>
            <a:pPr indent="0">
              <a:buFont typeface="Arial" panose="020B0604020202090204" pitchFamily="34" charset="0"/>
              <a:buNone/>
            </a:pPr>
            <a:r>
              <a:rPr lang="en-US" altLang="zh-CN"/>
              <a:t>FastVEM Fluid Simulation</a:t>
            </a:r>
            <a:endParaRPr lang="en-US" altLang="zh-CN"/>
          </a:p>
          <a:p>
            <a:r>
              <a:rPr lang="en-US" altLang="zh-CN"/>
              <a:t>Authors: </a:t>
            </a:r>
            <a:r>
              <a:rPr lang="en-US" altLang="zh-CN" b="1">
                <a:solidFill>
                  <a:srgbClr val="86006A"/>
                </a:solidFill>
              </a:rPr>
              <a:t>Runze Zhang</a:t>
            </a:r>
            <a:r>
              <a:rPr lang="en-US" altLang="zh-CN"/>
              <a:t>, Bo Ren*</a:t>
            </a:r>
            <a:endParaRPr lang="en-US" altLang="zh-CN"/>
          </a:p>
          <a:p>
            <a:r>
              <a:rPr lang="en-US" altLang="zh-CN"/>
              <a:t>ACM TOG &amp; SIGGRAPH 2026</a:t>
            </a:r>
            <a:endParaRPr lang="en-US" altLang="zh-CN"/>
          </a:p>
          <a:p>
            <a:pPr indent="0">
              <a:buFont typeface="Arial" panose="020B0604020202090204" pitchFamily="34" charset="0"/>
              <a:buNone/>
            </a:pPr>
            <a:r>
              <a:rPr lang="en-US" altLang="zh-CN"/>
              <a:t>-------------</a:t>
            </a:r>
            <a:endParaRPr lang="en-US" altLang="zh-CN"/>
          </a:p>
          <a:p>
            <a:pPr indent="0">
              <a:buFont typeface="Arial" panose="020B0604020202090204" pitchFamily="34" charset="0"/>
              <a:buNone/>
            </a:pPr>
            <a:r>
              <a:rPr lang="en-US" altLang="zh-CN"/>
              <a:t>ArcPro: Architectural Programs for Structured 3D Abstraction of Sparse Points</a:t>
            </a:r>
            <a:endParaRPr lang="en-US" altLang="zh-CN"/>
          </a:p>
          <a:p>
            <a:r>
              <a:rPr lang="en-US" altLang="zh-CN"/>
              <a:t>Authors: Qirui Huang, </a:t>
            </a:r>
            <a:r>
              <a:rPr lang="en-US" altLang="zh-CN" b="1">
                <a:solidFill>
                  <a:srgbClr val="86006A"/>
                </a:solidFill>
              </a:rPr>
              <a:t>Runze Zhang</a:t>
            </a:r>
            <a:r>
              <a:rPr lang="en-US" altLang="zh-CN"/>
              <a:t>, Kangjun Liu, Minglun Gong, Hao Zhang, Hui Huang*</a:t>
            </a:r>
            <a:endParaRPr lang="en-US" altLang="zh-CN"/>
          </a:p>
          <a:p>
            <a:r>
              <a:rPr lang="en-US" altLang="zh-CN"/>
              <a:t>CVPR 2025 Highlight</a:t>
            </a:r>
            <a:endParaRPr lang="en-US" altLang="zh-CN"/>
          </a:p>
          <a:p>
            <a:r>
              <a:rPr lang="en-US" altLang="zh-CN">
                <a:sym typeface="+mn-ea"/>
              </a:rPr>
              <a:t>-------------</a:t>
            </a:r>
            <a:endParaRPr lang="en-US" altLang="zh-CN"/>
          </a:p>
          <a:p>
            <a:pPr indent="0">
              <a:buFont typeface="Arial" panose="020B0604020202090204" pitchFamily="34" charset="0"/>
              <a:buNone/>
            </a:pPr>
            <a:r>
              <a:rPr lang="en-US" altLang="zh-CN"/>
              <a:t>Architectural Co-LOD Generation</a:t>
            </a:r>
            <a:endParaRPr lang="en-US" altLang="zh-CN"/>
          </a:p>
          <a:p>
            <a:r>
              <a:rPr lang="en-US" altLang="zh-CN"/>
              <a:t>Authors: </a:t>
            </a:r>
            <a:r>
              <a:rPr lang="en-US" altLang="zh-CN" b="1">
                <a:solidFill>
                  <a:srgbClr val="86006A"/>
                </a:solidFill>
              </a:rPr>
              <a:t>Runze Zhang</a:t>
            </a:r>
            <a:r>
              <a:rPr lang="en-US" altLang="zh-CN"/>
              <a:t>, Shanshan Pan, Chenlei Lv, Minglun Gong, Hui Huang*</a:t>
            </a:r>
            <a:endParaRPr lang="en-US" altLang="zh-CN"/>
          </a:p>
          <a:p>
            <a:r>
              <a:rPr lang="en-US" altLang="zh-CN"/>
              <a:t>ACM TOG &amp; SIGGRAPH Asia 2024</a:t>
            </a:r>
            <a:endParaRPr lang="en-US" altLang="zh-C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1"/>
          </p:cNvPicPr>
          <p:nvPr/>
        </p:nvPicPr>
        <p:blipFill>
          <a:blip r:embed="rId1"/>
          <a:stretch>
            <a:fillRect/>
          </a:stretch>
        </p:blipFill>
        <p:spPr>
          <a:xfrm>
            <a:off x="9871075" y="5906135"/>
            <a:ext cx="2093595" cy="786130"/>
          </a:xfrm>
          <a:prstGeom prst="rect">
            <a:avLst/>
          </a:prstGeom>
        </p:spPr>
      </p:pic>
      <p:pic>
        <p:nvPicPr>
          <p:cNvPr id="13" name="图片 12"/>
          <p:cNvPicPr>
            <a:picLocks noChangeAspect="1"/>
          </p:cNvPicPr>
          <p:nvPr/>
        </p:nvPicPr>
        <p:blipFill>
          <a:blip r:embed="rId2"/>
          <a:stretch>
            <a:fillRect/>
          </a:stretch>
        </p:blipFill>
        <p:spPr>
          <a:xfrm>
            <a:off x="0" y="248920"/>
            <a:ext cx="133350" cy="695325"/>
          </a:xfrm>
          <a:prstGeom prst="rect">
            <a:avLst/>
          </a:prstGeom>
        </p:spPr>
      </p:pic>
      <p:sp>
        <p:nvSpPr>
          <p:cNvPr id="14" name="文本框 13"/>
          <p:cNvSpPr txBox="1"/>
          <p:nvPr/>
        </p:nvSpPr>
        <p:spPr>
          <a:xfrm>
            <a:off x="249555" y="299720"/>
            <a:ext cx="11402060" cy="645160"/>
          </a:xfrm>
          <a:prstGeom prst="rect">
            <a:avLst/>
          </a:prstGeom>
          <a:noFill/>
        </p:spPr>
        <p:txBody>
          <a:bodyPr wrap="square" rtlCol="0">
            <a:spAutoFit/>
          </a:bodyPr>
          <a:p>
            <a:r>
              <a:rPr lang="zh-CN" altLang="en-US" sz="3600" b="1" dirty="0">
                <a:solidFill>
                  <a:srgbClr val="70005F"/>
                </a:solidFill>
                <a:latin typeface="微软雅黑" panose="00000500000000000000" pitchFamily="34" charset="-122"/>
                <a:ea typeface="微软雅黑" panose="00000500000000000000" pitchFamily="34" charset="-122"/>
                <a:cs typeface="+mj-cs"/>
              </a:rPr>
              <a:t>从</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“零”</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到</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a:t>
            </a:r>
            <a:r>
              <a:rPr lang="en-US" altLang="zh-CN" sz="3600" b="1" dirty="0">
                <a:solidFill>
                  <a:srgbClr val="70005F"/>
                </a:solidFill>
                <a:latin typeface="微软雅黑" panose="00000500000000000000" pitchFamily="34" charset="-122"/>
                <a:ea typeface="微软雅黑" panose="00000500000000000000" pitchFamily="34" charset="-122"/>
                <a:cs typeface="+mj-cs"/>
              </a:rPr>
              <a:t>SIGGRAPH</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 </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预备</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（一周？）</a:t>
            </a:r>
            <a:endParaRPr lang="zh-CN" altLang="en-US" sz="3600" b="1" dirty="0">
              <a:solidFill>
                <a:srgbClr val="70005F"/>
              </a:solidFill>
              <a:latin typeface="微软雅黑" panose="00000500000000000000" pitchFamily="34" charset="-122"/>
              <a:ea typeface="微软雅黑" panose="00000500000000000000" pitchFamily="34" charset="-122"/>
              <a:cs typeface="+mj-cs"/>
              <a:sym typeface="+mn-ea"/>
            </a:endParaRPr>
          </a:p>
        </p:txBody>
      </p:sp>
      <p:sp>
        <p:nvSpPr>
          <p:cNvPr id="3" name="文本框 2"/>
          <p:cNvSpPr txBox="1"/>
          <p:nvPr/>
        </p:nvSpPr>
        <p:spPr>
          <a:xfrm>
            <a:off x="2127885" y="1491615"/>
            <a:ext cx="7645400" cy="1076325"/>
          </a:xfrm>
          <a:prstGeom prst="rect">
            <a:avLst/>
          </a:prstGeom>
          <a:noFill/>
        </p:spPr>
        <p:txBody>
          <a:bodyPr wrap="square" rtlCol="0">
            <a:spAutoFit/>
          </a:bodyPr>
          <a:p>
            <a:pPr algn="ctr"/>
            <a:r>
              <a:rPr lang="zh-CN" altLang="en-US" sz="3200">
                <a:solidFill>
                  <a:srgbClr val="86006A"/>
                </a:solidFill>
              </a:rPr>
              <a:t>驱动力</a:t>
            </a:r>
            <a:r>
              <a:rPr lang="en-US" altLang="zh-CN" sz="3200">
                <a:solidFill>
                  <a:srgbClr val="86006A"/>
                </a:solidFill>
              </a:rPr>
              <a:t> - </a:t>
            </a:r>
            <a:r>
              <a:rPr lang="zh-CN" altLang="en-US" sz="3200">
                <a:solidFill>
                  <a:srgbClr val="86006A"/>
                </a:solidFill>
              </a:rPr>
              <a:t>想要做一个好的科研工作</a:t>
            </a:r>
            <a:r>
              <a:rPr lang="en-US" altLang="zh-CN" sz="3200">
                <a:solidFill>
                  <a:srgbClr val="86006A"/>
                </a:solidFill>
              </a:rPr>
              <a:t>/</a:t>
            </a:r>
            <a:r>
              <a:rPr lang="zh-CN" altLang="en-US" sz="3200">
                <a:solidFill>
                  <a:srgbClr val="86006A"/>
                </a:solidFill>
              </a:rPr>
              <a:t>想要发一个好的</a:t>
            </a:r>
            <a:r>
              <a:rPr lang="en-US" altLang="zh-CN" sz="3200">
                <a:solidFill>
                  <a:srgbClr val="86006A"/>
                </a:solidFill>
              </a:rPr>
              <a:t>paper</a:t>
            </a:r>
            <a:endParaRPr lang="en-US" altLang="zh-CN" sz="3200">
              <a:solidFill>
                <a:srgbClr val="86006A"/>
              </a:solidFill>
            </a:endParaRPr>
          </a:p>
        </p:txBody>
      </p:sp>
      <p:sp>
        <p:nvSpPr>
          <p:cNvPr id="4" name="文本框 3"/>
          <p:cNvSpPr txBox="1"/>
          <p:nvPr/>
        </p:nvSpPr>
        <p:spPr>
          <a:xfrm>
            <a:off x="5881370" y="4545965"/>
            <a:ext cx="1398905" cy="645160"/>
          </a:xfrm>
          <a:prstGeom prst="rect">
            <a:avLst/>
          </a:prstGeom>
          <a:noFill/>
        </p:spPr>
        <p:txBody>
          <a:bodyPr wrap="square" rtlCol="0">
            <a:spAutoFit/>
            <a:scene3d>
              <a:camera prst="orthographicFront"/>
              <a:lightRig rig="threePt" dir="t"/>
            </a:scene3d>
          </a:bodyPr>
          <a:p>
            <a:r>
              <a:rPr lang="zh-CN" altLang="en-US" sz="3600">
                <a:ln w="10160">
                  <a:solidFill>
                    <a:schemeClr val="tx1"/>
                  </a:solidFill>
                  <a:prstDash val="solid"/>
                </a:ln>
                <a:solidFill>
                  <a:srgbClr val="FFFFFF"/>
                </a:solidFill>
                <a:effectLst>
                  <a:outerShdw blurRad="38100" dist="22860" dir="5400000" algn="tl" rotWithShape="0">
                    <a:srgbClr val="000000">
                      <a:alpha val="30000"/>
                    </a:srgbClr>
                  </a:outerShdw>
                </a:effectLst>
              </a:rPr>
              <a:t>毕业</a:t>
            </a:r>
            <a:endParaRPr lang="zh-CN" altLang="en-US" sz="360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sp>
        <p:nvSpPr>
          <p:cNvPr id="5" name="文本框 4"/>
          <p:cNvSpPr txBox="1"/>
          <p:nvPr/>
        </p:nvSpPr>
        <p:spPr>
          <a:xfrm>
            <a:off x="2812415" y="3900805"/>
            <a:ext cx="1972310" cy="645160"/>
          </a:xfrm>
          <a:prstGeom prst="rect">
            <a:avLst/>
          </a:prstGeom>
          <a:noFill/>
        </p:spPr>
        <p:txBody>
          <a:bodyPr wrap="square" rtlCol="0">
            <a:spAutoFit/>
            <a:scene3d>
              <a:camera prst="orthographicFront"/>
              <a:lightRig rig="threePt" dir="t"/>
            </a:scene3d>
          </a:bodyPr>
          <a:p>
            <a:r>
              <a:rPr lang="zh-CN" altLang="en-US" sz="3600">
                <a:ln w="10160">
                  <a:solidFill>
                    <a:schemeClr val="tx1"/>
                  </a:solidFill>
                  <a:prstDash val="solid"/>
                </a:ln>
                <a:solidFill>
                  <a:srgbClr val="FFFFFF"/>
                </a:solidFill>
                <a:effectLst>
                  <a:outerShdw blurRad="38100" dist="22860" dir="5400000" algn="tl" rotWithShape="0">
                    <a:srgbClr val="000000">
                      <a:alpha val="30000"/>
                    </a:srgbClr>
                  </a:outerShdw>
                </a:effectLst>
              </a:rPr>
              <a:t>申请</a:t>
            </a:r>
            <a:r>
              <a:rPr lang="en-US" altLang="zh-CN" sz="3600">
                <a:ln w="10160">
                  <a:solidFill>
                    <a:schemeClr val="tx1"/>
                  </a:solidFill>
                  <a:prstDash val="solid"/>
                </a:ln>
                <a:solidFill>
                  <a:srgbClr val="FFFFFF"/>
                </a:solidFill>
                <a:effectLst>
                  <a:outerShdw blurRad="38100" dist="22860" dir="5400000" algn="tl" rotWithShape="0">
                    <a:srgbClr val="000000">
                      <a:alpha val="30000"/>
                    </a:srgbClr>
                  </a:outerShdw>
                </a:effectLst>
              </a:rPr>
              <a:t>Phd</a:t>
            </a:r>
            <a:endParaRPr lang="en-US" altLang="zh-CN" sz="360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sp>
        <p:nvSpPr>
          <p:cNvPr id="7" name="文本框 6"/>
          <p:cNvSpPr txBox="1"/>
          <p:nvPr/>
        </p:nvSpPr>
        <p:spPr>
          <a:xfrm>
            <a:off x="5231765" y="3797300"/>
            <a:ext cx="3409315" cy="645160"/>
          </a:xfrm>
          <a:prstGeom prst="rect">
            <a:avLst/>
          </a:prstGeom>
          <a:noFill/>
        </p:spPr>
        <p:txBody>
          <a:bodyPr wrap="square" rtlCol="0">
            <a:spAutoFit/>
            <a:scene3d>
              <a:camera prst="orthographicFront"/>
              <a:lightRig rig="threePt" dir="t"/>
            </a:scene3d>
          </a:bodyPr>
          <a:p>
            <a:r>
              <a:rPr lang="en-US" altLang="zh-CN" sz="3600">
                <a:ln w="10160">
                  <a:solidFill>
                    <a:schemeClr val="tx1"/>
                  </a:solidFill>
                  <a:prstDash val="solid"/>
                </a:ln>
                <a:solidFill>
                  <a:srgbClr val="FFFFFF"/>
                </a:solidFill>
                <a:effectLst>
                  <a:outerShdw blurRad="38100" dist="22860" dir="5400000" algn="tl" rotWithShape="0">
                    <a:srgbClr val="000000">
                      <a:alpha val="30000"/>
                    </a:srgbClr>
                  </a:outerShdw>
                </a:effectLst>
              </a:rPr>
              <a:t>Just for fun</a:t>
            </a:r>
            <a:endParaRPr lang="en-US" altLang="zh-CN" sz="360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sp>
        <p:nvSpPr>
          <p:cNvPr id="10" name="文本框 9"/>
          <p:cNvSpPr txBox="1"/>
          <p:nvPr/>
        </p:nvSpPr>
        <p:spPr>
          <a:xfrm>
            <a:off x="3641725" y="4545965"/>
            <a:ext cx="1586230" cy="645160"/>
          </a:xfrm>
          <a:prstGeom prst="rect">
            <a:avLst/>
          </a:prstGeom>
          <a:noFill/>
        </p:spPr>
        <p:txBody>
          <a:bodyPr wrap="square" rtlCol="0">
            <a:spAutoFit/>
            <a:scene3d>
              <a:camera prst="orthographicFront"/>
              <a:lightRig rig="threePt" dir="t"/>
            </a:scene3d>
          </a:bodyPr>
          <a:p>
            <a:r>
              <a:rPr lang="zh-CN" altLang="en-US" sz="3600">
                <a:ln w="10160">
                  <a:solidFill>
                    <a:schemeClr val="tx1"/>
                  </a:solidFill>
                  <a:prstDash val="solid"/>
                </a:ln>
                <a:solidFill>
                  <a:srgbClr val="FFFFFF"/>
                </a:solidFill>
                <a:effectLst>
                  <a:outerShdw blurRad="38100" dist="22860" dir="5400000" algn="tl" rotWithShape="0">
                    <a:srgbClr val="000000">
                      <a:alpha val="30000"/>
                    </a:srgbClr>
                  </a:outerShdw>
                </a:effectLst>
              </a:rPr>
              <a:t>去参会</a:t>
            </a:r>
            <a:endParaRPr lang="zh-CN" altLang="en-US" sz="360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sp>
        <p:nvSpPr>
          <p:cNvPr id="11" name="文本框 10"/>
          <p:cNvSpPr txBox="1"/>
          <p:nvPr/>
        </p:nvSpPr>
        <p:spPr>
          <a:xfrm>
            <a:off x="2313940" y="3048635"/>
            <a:ext cx="3409315" cy="645160"/>
          </a:xfrm>
          <a:prstGeom prst="rect">
            <a:avLst/>
          </a:prstGeom>
          <a:noFill/>
        </p:spPr>
        <p:txBody>
          <a:bodyPr wrap="square" rtlCol="0">
            <a:spAutoFit/>
            <a:scene3d>
              <a:camera prst="orthographicFront"/>
              <a:lightRig rig="threePt" dir="t"/>
            </a:scene3d>
          </a:bodyPr>
          <a:p>
            <a:r>
              <a:rPr lang="zh-CN" altLang="en-US" sz="3600">
                <a:ln w="10160">
                  <a:solidFill>
                    <a:schemeClr val="tx1"/>
                  </a:solidFill>
                  <a:prstDash val="solid"/>
                </a:ln>
                <a:solidFill>
                  <a:srgbClr val="FFFFFF"/>
                </a:solidFill>
                <a:effectLst>
                  <a:outerShdw blurRad="38100" dist="22860" dir="5400000" algn="tl" rotWithShape="0">
                    <a:srgbClr val="000000">
                      <a:alpha val="30000"/>
                    </a:srgbClr>
                  </a:outerShdw>
                </a:effectLst>
              </a:rPr>
              <a:t>做炫酷的</a:t>
            </a:r>
            <a:r>
              <a:rPr lang="en-US" altLang="zh-CN" sz="3600">
                <a:ln w="10160">
                  <a:solidFill>
                    <a:schemeClr val="tx1"/>
                  </a:solidFill>
                  <a:prstDash val="solid"/>
                </a:ln>
                <a:solidFill>
                  <a:srgbClr val="FFFFFF"/>
                </a:solidFill>
                <a:effectLst>
                  <a:outerShdw blurRad="38100" dist="22860" dir="5400000" algn="tl" rotWithShape="0">
                    <a:srgbClr val="000000">
                      <a:alpha val="30000"/>
                    </a:srgbClr>
                  </a:outerShdw>
                </a:effectLst>
              </a:rPr>
              <a:t>demo</a:t>
            </a:r>
            <a:endParaRPr lang="en-US" altLang="zh-CN" sz="360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sp>
        <p:nvSpPr>
          <p:cNvPr id="15" name="文本框 14"/>
          <p:cNvSpPr txBox="1"/>
          <p:nvPr/>
        </p:nvSpPr>
        <p:spPr>
          <a:xfrm>
            <a:off x="6363970" y="3048635"/>
            <a:ext cx="3409315" cy="645160"/>
          </a:xfrm>
          <a:prstGeom prst="rect">
            <a:avLst/>
          </a:prstGeom>
          <a:noFill/>
        </p:spPr>
        <p:txBody>
          <a:bodyPr wrap="square" rtlCol="0">
            <a:spAutoFit/>
            <a:scene3d>
              <a:camera prst="orthographicFront"/>
              <a:lightRig rig="threePt" dir="t"/>
            </a:scene3d>
          </a:bodyPr>
          <a:p>
            <a:r>
              <a:rPr lang="zh-CN" sz="3600">
                <a:ln w="10160">
                  <a:solidFill>
                    <a:schemeClr val="tx1"/>
                  </a:solidFill>
                  <a:prstDash val="solid"/>
                </a:ln>
                <a:solidFill>
                  <a:srgbClr val="FFFFFF"/>
                </a:solidFill>
                <a:effectLst>
                  <a:outerShdw blurRad="38100" dist="22860" dir="5400000" algn="tl" rotWithShape="0">
                    <a:srgbClr val="000000">
                      <a:alpha val="30000"/>
                    </a:srgbClr>
                  </a:outerShdw>
                </a:effectLst>
              </a:rPr>
              <a:t>想解决某个问题</a:t>
            </a:r>
            <a:endParaRPr lang="zh-CN" sz="360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sp>
        <p:nvSpPr>
          <p:cNvPr id="22" name="文本框 21"/>
          <p:cNvSpPr txBox="1"/>
          <p:nvPr/>
        </p:nvSpPr>
        <p:spPr>
          <a:xfrm>
            <a:off x="3039110" y="5294630"/>
            <a:ext cx="4241800" cy="645160"/>
          </a:xfrm>
          <a:prstGeom prst="rect">
            <a:avLst/>
          </a:prstGeom>
          <a:noFill/>
        </p:spPr>
        <p:txBody>
          <a:bodyPr wrap="square" rtlCol="0">
            <a:spAutoFit/>
            <a:scene3d>
              <a:camera prst="orthographicFront"/>
              <a:lightRig rig="threePt" dir="t"/>
            </a:scene3d>
          </a:bodyPr>
          <a:p>
            <a:r>
              <a:rPr lang="zh-CN" sz="3600">
                <a:ln w="10160">
                  <a:solidFill>
                    <a:schemeClr val="tx1"/>
                  </a:solidFill>
                  <a:prstDash val="solid"/>
                </a:ln>
                <a:solidFill>
                  <a:srgbClr val="FFFFFF"/>
                </a:solidFill>
                <a:effectLst>
                  <a:outerShdw blurRad="38100" dist="22860" dir="5400000" algn="tl" rotWithShape="0">
                    <a:srgbClr val="000000">
                      <a:alpha val="30000"/>
                    </a:srgbClr>
                  </a:outerShdw>
                </a:effectLst>
              </a:rPr>
              <a:t>对某个任务感兴趣</a:t>
            </a:r>
            <a:endParaRPr lang="zh-CN" sz="360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sp>
        <p:nvSpPr>
          <p:cNvPr id="23" name="文本框 22"/>
          <p:cNvSpPr txBox="1"/>
          <p:nvPr/>
        </p:nvSpPr>
        <p:spPr>
          <a:xfrm>
            <a:off x="7348220" y="4477385"/>
            <a:ext cx="3409315" cy="645160"/>
          </a:xfrm>
          <a:prstGeom prst="rect">
            <a:avLst/>
          </a:prstGeom>
          <a:noFill/>
        </p:spPr>
        <p:txBody>
          <a:bodyPr wrap="square" rtlCol="0">
            <a:spAutoFit/>
            <a:scene3d>
              <a:camera prst="orthographicFront"/>
              <a:lightRig rig="threePt" dir="t"/>
            </a:scene3d>
          </a:bodyPr>
          <a:p>
            <a:r>
              <a:rPr lang="zh-CN" sz="3600">
                <a:ln w="10160">
                  <a:solidFill>
                    <a:schemeClr val="tx1"/>
                  </a:solidFill>
                  <a:prstDash val="solid"/>
                </a:ln>
                <a:solidFill>
                  <a:srgbClr val="FFFFFF"/>
                </a:solidFill>
                <a:effectLst>
                  <a:outerShdw blurRad="38100" dist="22860" dir="5400000" algn="tl" rotWithShape="0">
                    <a:srgbClr val="000000">
                      <a:alpha val="30000"/>
                    </a:srgbClr>
                  </a:outerShdw>
                </a:effectLst>
              </a:rPr>
              <a:t>挑战</a:t>
            </a:r>
            <a:r>
              <a:rPr lang="zh-CN" sz="3600">
                <a:ln w="10160">
                  <a:solidFill>
                    <a:schemeClr val="tx1"/>
                  </a:solidFill>
                  <a:prstDash val="solid"/>
                </a:ln>
                <a:solidFill>
                  <a:srgbClr val="FFFFFF"/>
                </a:solidFill>
                <a:effectLst>
                  <a:outerShdw blurRad="38100" dist="22860" dir="5400000" algn="tl" rotWithShape="0">
                    <a:srgbClr val="000000">
                      <a:alpha val="30000"/>
                    </a:srgbClr>
                  </a:outerShdw>
                </a:effectLst>
              </a:rPr>
              <a:t>自我</a:t>
            </a:r>
            <a:endParaRPr lang="zh-CN" sz="360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sp>
        <p:nvSpPr>
          <p:cNvPr id="25" name="文本框 24"/>
          <p:cNvSpPr txBox="1"/>
          <p:nvPr/>
        </p:nvSpPr>
        <p:spPr>
          <a:xfrm>
            <a:off x="3975100" y="6043295"/>
            <a:ext cx="4241800" cy="645160"/>
          </a:xfrm>
          <a:prstGeom prst="rect">
            <a:avLst/>
          </a:prstGeom>
          <a:noFill/>
        </p:spPr>
        <p:txBody>
          <a:bodyPr wrap="square" rtlCol="0">
            <a:spAutoFit/>
            <a:scene3d>
              <a:camera prst="orthographicFront"/>
              <a:lightRig rig="threePt" dir="t"/>
            </a:scene3d>
          </a:bodyPr>
          <a:p>
            <a:pPr algn="ctr"/>
            <a:r>
              <a:rPr lang="en-US" altLang="zh-CN" sz="3600">
                <a:ln w="10160">
                  <a:solidFill>
                    <a:schemeClr val="tx1"/>
                  </a:solidFill>
                  <a:prstDash val="solid"/>
                </a:ln>
                <a:solidFill>
                  <a:srgbClr val="FFFFFF"/>
                </a:solidFill>
                <a:effectLst>
                  <a:outerShdw blurRad="38100" dist="22860" dir="5400000" algn="tl" rotWithShape="0">
                    <a:srgbClr val="000000">
                      <a:alpha val="30000"/>
                    </a:srgbClr>
                  </a:outerShdw>
                </a:effectLst>
              </a:rPr>
              <a:t>.........</a:t>
            </a:r>
            <a:endParaRPr lang="en-US" altLang="zh-CN" sz="3600">
              <a:ln w="10160">
                <a:solidFill>
                  <a:schemeClr val="tx1"/>
                </a:solidFill>
                <a:prstDash val="solid"/>
              </a:ln>
              <a:solidFill>
                <a:srgbClr val="FFFFFF"/>
              </a:solidFill>
              <a:effectLst>
                <a:outerShdw blurRad="38100" dist="22860" dir="5400000" algn="tl" rotWithShape="0">
                  <a:srgbClr val="000000">
                    <a:alpha val="30000"/>
                  </a:srgb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1"/>
          </p:cNvPicPr>
          <p:nvPr/>
        </p:nvPicPr>
        <p:blipFill>
          <a:blip r:embed="rId1"/>
          <a:stretch>
            <a:fillRect/>
          </a:stretch>
        </p:blipFill>
        <p:spPr>
          <a:xfrm>
            <a:off x="9871075" y="5906135"/>
            <a:ext cx="2093595" cy="786130"/>
          </a:xfrm>
          <a:prstGeom prst="rect">
            <a:avLst/>
          </a:prstGeom>
        </p:spPr>
      </p:pic>
      <p:pic>
        <p:nvPicPr>
          <p:cNvPr id="13" name="图片 12"/>
          <p:cNvPicPr>
            <a:picLocks noChangeAspect="1"/>
          </p:cNvPicPr>
          <p:nvPr/>
        </p:nvPicPr>
        <p:blipFill>
          <a:blip r:embed="rId2"/>
          <a:stretch>
            <a:fillRect/>
          </a:stretch>
        </p:blipFill>
        <p:spPr>
          <a:xfrm>
            <a:off x="0" y="248920"/>
            <a:ext cx="133350" cy="695325"/>
          </a:xfrm>
          <a:prstGeom prst="rect">
            <a:avLst/>
          </a:prstGeom>
        </p:spPr>
      </p:pic>
      <p:sp>
        <p:nvSpPr>
          <p:cNvPr id="14" name="文本框 13"/>
          <p:cNvSpPr txBox="1"/>
          <p:nvPr/>
        </p:nvSpPr>
        <p:spPr>
          <a:xfrm>
            <a:off x="249555" y="299720"/>
            <a:ext cx="11402060" cy="645160"/>
          </a:xfrm>
          <a:prstGeom prst="rect">
            <a:avLst/>
          </a:prstGeom>
          <a:noFill/>
        </p:spPr>
        <p:txBody>
          <a:bodyPr wrap="square" rtlCol="0">
            <a:spAutoFit/>
          </a:bodyPr>
          <a:p>
            <a:r>
              <a:rPr lang="zh-CN" altLang="en-US" sz="3600" b="1" dirty="0">
                <a:solidFill>
                  <a:srgbClr val="70005F"/>
                </a:solidFill>
                <a:latin typeface="微软雅黑" panose="00000500000000000000" pitchFamily="34" charset="-122"/>
                <a:ea typeface="微软雅黑" panose="00000500000000000000" pitchFamily="34" charset="-122"/>
                <a:cs typeface="+mj-cs"/>
              </a:rPr>
              <a:t>从</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“零”</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到</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a:t>
            </a:r>
            <a:r>
              <a:rPr lang="en-US" altLang="zh-CN" sz="3600" b="1" dirty="0">
                <a:solidFill>
                  <a:srgbClr val="70005F"/>
                </a:solidFill>
                <a:latin typeface="微软雅黑" panose="00000500000000000000" pitchFamily="34" charset="-122"/>
                <a:ea typeface="微软雅黑" panose="00000500000000000000" pitchFamily="34" charset="-122"/>
                <a:cs typeface="+mj-cs"/>
              </a:rPr>
              <a:t>SIGGRAPH</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 </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预备</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（一周？）</a:t>
            </a:r>
            <a:endParaRPr lang="zh-CN" altLang="en-US" sz="3600" b="1" dirty="0">
              <a:solidFill>
                <a:srgbClr val="70005F"/>
              </a:solidFill>
              <a:latin typeface="微软雅黑" panose="00000500000000000000" pitchFamily="34" charset="-122"/>
              <a:ea typeface="微软雅黑" panose="00000500000000000000" pitchFamily="34" charset="-122"/>
              <a:cs typeface="+mj-cs"/>
              <a:sym typeface="+mn-ea"/>
            </a:endParaRPr>
          </a:p>
        </p:txBody>
      </p:sp>
      <p:sp>
        <p:nvSpPr>
          <p:cNvPr id="3" name="文本框 2"/>
          <p:cNvSpPr txBox="1"/>
          <p:nvPr/>
        </p:nvSpPr>
        <p:spPr>
          <a:xfrm>
            <a:off x="2127885" y="1491615"/>
            <a:ext cx="7645400" cy="1568450"/>
          </a:xfrm>
          <a:prstGeom prst="rect">
            <a:avLst/>
          </a:prstGeom>
          <a:noFill/>
        </p:spPr>
        <p:txBody>
          <a:bodyPr wrap="square" rtlCol="0">
            <a:spAutoFit/>
          </a:bodyPr>
          <a:p>
            <a:pPr algn="ctr"/>
            <a:r>
              <a:rPr lang="en-US" altLang="en-US" sz="3200">
                <a:solidFill>
                  <a:srgbClr val="86006A"/>
                </a:solidFill>
              </a:rPr>
              <a:t></a:t>
            </a:r>
            <a:r>
              <a:rPr lang="zh-CN" altLang="en-US" sz="3200">
                <a:solidFill>
                  <a:srgbClr val="86006A"/>
                </a:solidFill>
              </a:rPr>
              <a:t>预备知识</a:t>
            </a:r>
            <a:r>
              <a:rPr lang="en-US" altLang="zh-CN" sz="3200">
                <a:solidFill>
                  <a:srgbClr val="86006A"/>
                </a:solidFill>
              </a:rPr>
              <a:t> - </a:t>
            </a:r>
            <a:r>
              <a:rPr lang="zh-CN" sz="3200">
                <a:solidFill>
                  <a:srgbClr val="86006A"/>
                </a:solidFill>
              </a:rPr>
              <a:t>我想做</a:t>
            </a:r>
            <a:r>
              <a:rPr lang="en-US" altLang="zh-CN" sz="3200">
                <a:solidFill>
                  <a:srgbClr val="86006A"/>
                </a:solidFill>
              </a:rPr>
              <a:t>3D GS</a:t>
            </a:r>
            <a:r>
              <a:rPr lang="zh-CN" altLang="en-US" sz="3200">
                <a:solidFill>
                  <a:srgbClr val="86006A"/>
                </a:solidFill>
              </a:rPr>
              <a:t>！我想做流体模拟！我需要把所有相关数学、计算机知识都学明白吗？</a:t>
            </a:r>
            <a:endParaRPr lang="zh-CN" altLang="en-US" sz="3200">
              <a:solidFill>
                <a:srgbClr val="86006A"/>
              </a:solidFill>
            </a:endParaRPr>
          </a:p>
        </p:txBody>
      </p:sp>
      <p:sp>
        <p:nvSpPr>
          <p:cNvPr id="2" name="文本框 1"/>
          <p:cNvSpPr txBox="1"/>
          <p:nvPr/>
        </p:nvSpPr>
        <p:spPr>
          <a:xfrm>
            <a:off x="3039110" y="3060065"/>
            <a:ext cx="5636260" cy="3138170"/>
          </a:xfrm>
          <a:prstGeom prst="rect">
            <a:avLst/>
          </a:prstGeom>
          <a:noFill/>
        </p:spPr>
        <p:txBody>
          <a:bodyPr wrap="square" rtlCol="0">
            <a:spAutoFit/>
          </a:bodyPr>
          <a:p>
            <a:r>
              <a:rPr lang="en-US" altLang="zh-CN" sz="3600" b="1"/>
              <a:t>              </a:t>
            </a:r>
            <a:r>
              <a:rPr lang="zh-CN" altLang="en-US" sz="3600" b="1"/>
              <a:t>往往不需要！</a:t>
            </a:r>
            <a:br>
              <a:rPr lang="zh-CN" altLang="en-US" sz="3600" b="1"/>
            </a:br>
            <a:r>
              <a:rPr lang="en-US" altLang="zh-CN"/>
              <a:t>1. </a:t>
            </a:r>
            <a:r>
              <a:rPr lang="zh-CN" altLang="en-US"/>
              <a:t>从做中学，当你真的需要某一个知识的时候汲取的速度会快很多</a:t>
            </a:r>
            <a:endParaRPr lang="zh-CN" altLang="en-US"/>
          </a:p>
          <a:p>
            <a:endParaRPr lang="zh-CN" altLang="en-US"/>
          </a:p>
          <a:p>
            <a:r>
              <a:rPr lang="en-US" altLang="zh-CN"/>
              <a:t>2. </a:t>
            </a:r>
            <a:r>
              <a:rPr lang="zh-CN" altLang="en-US"/>
              <a:t>懂得太多不一定有利于创新，科研不是学已有知识是创造现在没有的知识</a:t>
            </a:r>
            <a:endParaRPr lang="zh-CN" altLang="en-US"/>
          </a:p>
          <a:p>
            <a:endParaRPr lang="zh-CN" altLang="en-US"/>
          </a:p>
          <a:p>
            <a:r>
              <a:rPr lang="en-US" altLang="zh-CN"/>
              <a:t>3. </a:t>
            </a:r>
            <a:r>
              <a:rPr lang="zh-CN" altLang="en-US"/>
              <a:t>不用的知识学了会忘的</a:t>
            </a:r>
            <a:r>
              <a:rPr lang="en-US" altLang="zh-CN"/>
              <a:t> </a:t>
            </a:r>
            <a:endParaRPr lang="en-US" altLang="zh-CN"/>
          </a:p>
          <a:p>
            <a:endParaRPr lang="zh-CN" altLang="en-US"/>
          </a:p>
          <a:p>
            <a:r>
              <a:rPr lang="en-US" altLang="zh-CN"/>
              <a:t>4. </a:t>
            </a:r>
            <a:r>
              <a:rPr lang="zh-CN" altLang="en-US"/>
              <a:t>有余力规划一些时间用于系统性学习</a:t>
            </a:r>
            <a:r>
              <a:rPr lang="en-US" altLang="zh-CN"/>
              <a:t>（</a:t>
            </a:r>
            <a:r>
              <a:rPr lang="zh-CN" altLang="en-US"/>
              <a:t>新的输入</a:t>
            </a:r>
            <a:r>
              <a:rPr lang="en-US" altLang="zh-CN"/>
              <a:t>）</a:t>
            </a:r>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1"/>
          </p:cNvPicPr>
          <p:nvPr/>
        </p:nvPicPr>
        <p:blipFill>
          <a:blip r:embed="rId1"/>
          <a:stretch>
            <a:fillRect/>
          </a:stretch>
        </p:blipFill>
        <p:spPr>
          <a:xfrm>
            <a:off x="9871075" y="5906135"/>
            <a:ext cx="2093595" cy="786130"/>
          </a:xfrm>
          <a:prstGeom prst="rect">
            <a:avLst/>
          </a:prstGeom>
        </p:spPr>
      </p:pic>
      <p:pic>
        <p:nvPicPr>
          <p:cNvPr id="13" name="图片 12"/>
          <p:cNvPicPr>
            <a:picLocks noChangeAspect="1"/>
          </p:cNvPicPr>
          <p:nvPr/>
        </p:nvPicPr>
        <p:blipFill>
          <a:blip r:embed="rId2"/>
          <a:stretch>
            <a:fillRect/>
          </a:stretch>
        </p:blipFill>
        <p:spPr>
          <a:xfrm>
            <a:off x="0" y="248920"/>
            <a:ext cx="133350" cy="695325"/>
          </a:xfrm>
          <a:prstGeom prst="rect">
            <a:avLst/>
          </a:prstGeom>
        </p:spPr>
      </p:pic>
      <p:sp>
        <p:nvSpPr>
          <p:cNvPr id="14" name="文本框 13"/>
          <p:cNvSpPr txBox="1"/>
          <p:nvPr/>
        </p:nvSpPr>
        <p:spPr>
          <a:xfrm>
            <a:off x="249555" y="299720"/>
            <a:ext cx="11402060" cy="645160"/>
          </a:xfrm>
          <a:prstGeom prst="rect">
            <a:avLst/>
          </a:prstGeom>
          <a:noFill/>
        </p:spPr>
        <p:txBody>
          <a:bodyPr wrap="square" rtlCol="0">
            <a:spAutoFit/>
          </a:bodyPr>
          <a:p>
            <a:r>
              <a:rPr lang="zh-CN" altLang="en-US" sz="3600" b="1" dirty="0">
                <a:solidFill>
                  <a:srgbClr val="70005F"/>
                </a:solidFill>
                <a:latin typeface="微软雅黑" panose="00000500000000000000" pitchFamily="34" charset="-122"/>
                <a:ea typeface="微软雅黑" panose="00000500000000000000" pitchFamily="34" charset="-122"/>
                <a:cs typeface="+mj-cs"/>
              </a:rPr>
              <a:t>从</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“零”</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到</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a:t>
            </a:r>
            <a:r>
              <a:rPr lang="en-US" altLang="zh-CN" sz="3600" b="1" dirty="0">
                <a:solidFill>
                  <a:srgbClr val="70005F"/>
                </a:solidFill>
                <a:latin typeface="微软雅黑" panose="00000500000000000000" pitchFamily="34" charset="-122"/>
                <a:ea typeface="微软雅黑" panose="00000500000000000000" pitchFamily="34" charset="-122"/>
                <a:cs typeface="+mj-cs"/>
              </a:rPr>
              <a:t>SIGGRAPH</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 </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预备</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（一周？）</a:t>
            </a:r>
            <a:endParaRPr lang="zh-CN" altLang="en-US" sz="3600" b="1" dirty="0">
              <a:solidFill>
                <a:srgbClr val="70005F"/>
              </a:solidFill>
              <a:latin typeface="微软雅黑" panose="00000500000000000000" pitchFamily="34" charset="-122"/>
              <a:ea typeface="微软雅黑" panose="00000500000000000000" pitchFamily="34" charset="-122"/>
              <a:cs typeface="+mj-cs"/>
              <a:sym typeface="+mn-ea"/>
            </a:endParaRPr>
          </a:p>
        </p:txBody>
      </p:sp>
      <p:sp>
        <p:nvSpPr>
          <p:cNvPr id="4" name="文本框 3"/>
          <p:cNvSpPr txBox="1"/>
          <p:nvPr/>
        </p:nvSpPr>
        <p:spPr>
          <a:xfrm>
            <a:off x="2127885" y="1491615"/>
            <a:ext cx="7645400" cy="4461510"/>
          </a:xfrm>
          <a:prstGeom prst="rect">
            <a:avLst/>
          </a:prstGeom>
          <a:noFill/>
        </p:spPr>
        <p:txBody>
          <a:bodyPr wrap="square" rtlCol="0">
            <a:spAutoFit/>
          </a:bodyPr>
          <a:p>
            <a:pPr algn="ctr"/>
            <a:r>
              <a:rPr lang="en-US" altLang="en-US" sz="3200">
                <a:solidFill>
                  <a:srgbClr val="86006A"/>
                </a:solidFill>
              </a:rPr>
              <a:t></a:t>
            </a:r>
            <a:r>
              <a:rPr lang="zh-CN" altLang="en-US" sz="3200">
                <a:solidFill>
                  <a:srgbClr val="86006A"/>
                </a:solidFill>
              </a:rPr>
              <a:t>经验贴</a:t>
            </a:r>
            <a:r>
              <a:rPr lang="en-US" altLang="zh-CN" sz="3200">
                <a:solidFill>
                  <a:srgbClr val="86006A"/>
                </a:solidFill>
              </a:rPr>
              <a:t> - </a:t>
            </a:r>
            <a:r>
              <a:rPr lang="zh-CN" altLang="en-US" sz="3200">
                <a:solidFill>
                  <a:srgbClr val="86006A"/>
                </a:solidFill>
              </a:rPr>
              <a:t>工欲善其事</a:t>
            </a:r>
            <a:r>
              <a:rPr lang="en-US" altLang="zh-CN" sz="3200">
                <a:solidFill>
                  <a:srgbClr val="86006A"/>
                </a:solidFill>
              </a:rPr>
              <a:t> </a:t>
            </a:r>
            <a:r>
              <a:rPr lang="zh-CN" altLang="en-US" sz="3200">
                <a:solidFill>
                  <a:srgbClr val="86006A"/>
                </a:solidFill>
              </a:rPr>
              <a:t>必先利其器</a:t>
            </a:r>
            <a:endParaRPr lang="zh-CN" altLang="en-US" sz="3200">
              <a:solidFill>
                <a:srgbClr val="86006A"/>
              </a:solidFill>
            </a:endParaRPr>
          </a:p>
          <a:p>
            <a:pPr algn="ctr"/>
            <a:endParaRPr lang="zh-CN" altLang="en-US" sz="3200">
              <a:solidFill>
                <a:srgbClr val="86006A"/>
              </a:solidFill>
            </a:endParaRPr>
          </a:p>
          <a:p>
            <a:pPr algn="ctr"/>
            <a:r>
              <a:rPr lang="en-US" altLang="zh-CN" sz="2000">
                <a:solidFill>
                  <a:srgbClr val="86006A"/>
                </a:solidFill>
              </a:rPr>
              <a:t>https://github.com/pliang279/awesome-phd-advice#PhD-survival-guides</a:t>
            </a:r>
            <a:endParaRPr lang="en-US" altLang="zh-CN" sz="2000">
              <a:solidFill>
                <a:srgbClr val="86006A"/>
              </a:solidFill>
            </a:endParaRPr>
          </a:p>
          <a:p>
            <a:pPr algn="ctr"/>
            <a:endParaRPr lang="en-US" altLang="zh-CN" sz="2000">
              <a:solidFill>
                <a:srgbClr val="86006A"/>
              </a:solidFill>
            </a:endParaRPr>
          </a:p>
          <a:p>
            <a:pPr algn="ctr"/>
            <a:r>
              <a:rPr lang="en-US" altLang="zh-CN" sz="2000">
                <a:solidFill>
                  <a:srgbClr val="86006A"/>
                </a:solidFill>
              </a:rPr>
              <a:t>Richard Hamming</a:t>
            </a:r>
            <a:endParaRPr lang="en-US" altLang="zh-CN" sz="2000">
              <a:solidFill>
                <a:srgbClr val="86006A"/>
              </a:solidFill>
            </a:endParaRPr>
          </a:p>
          <a:p>
            <a:pPr algn="ctr"/>
            <a:r>
              <a:rPr lang="en-US" altLang="zh-CN" sz="2000">
                <a:solidFill>
                  <a:srgbClr val="86006A"/>
                </a:solidFill>
              </a:rPr>
              <a:t>``You and Your Research''</a:t>
            </a:r>
            <a:endParaRPr lang="en-US" altLang="zh-CN" sz="2000">
              <a:solidFill>
                <a:srgbClr val="86006A"/>
              </a:solidFill>
            </a:endParaRPr>
          </a:p>
          <a:p>
            <a:pPr algn="ctr"/>
            <a:endParaRPr lang="en-US" altLang="zh-CN" sz="2000">
              <a:solidFill>
                <a:srgbClr val="86006A"/>
              </a:solidFill>
            </a:endParaRPr>
          </a:p>
          <a:p>
            <a:pPr algn="ctr"/>
            <a:r>
              <a:rPr lang="zh-CN" altLang="en-US" sz="2000">
                <a:solidFill>
                  <a:srgbClr val="86006A"/>
                </a:solidFill>
              </a:rPr>
              <a:t>彭思达</a:t>
            </a:r>
            <a:r>
              <a:rPr lang="zh-CN" altLang="en-US" sz="2000">
                <a:solidFill>
                  <a:srgbClr val="86006A"/>
                </a:solidFill>
                <a:sym typeface="+mn-ea"/>
              </a:rPr>
              <a:t>浙大</a:t>
            </a:r>
            <a:r>
              <a:rPr lang="zh-CN" altLang="en-US" sz="2000">
                <a:solidFill>
                  <a:srgbClr val="86006A"/>
                </a:solidFill>
              </a:rPr>
              <a:t>老师</a:t>
            </a:r>
            <a:r>
              <a:rPr lang="en-US" altLang="zh-CN" sz="2000">
                <a:solidFill>
                  <a:srgbClr val="86006A"/>
                </a:solidFill>
              </a:rPr>
              <a:t> - </a:t>
            </a:r>
            <a:r>
              <a:rPr lang="zh-CN" altLang="en-US" sz="2000">
                <a:solidFill>
                  <a:srgbClr val="86006A"/>
                </a:solidFill>
              </a:rPr>
              <a:t>经验贴</a:t>
            </a:r>
            <a:endParaRPr lang="en-US" altLang="zh-CN" sz="2000">
              <a:solidFill>
                <a:srgbClr val="86006A"/>
              </a:solidFill>
            </a:endParaRPr>
          </a:p>
          <a:p>
            <a:pPr algn="ctr"/>
            <a:endParaRPr lang="en-US" altLang="zh-CN" sz="2000">
              <a:solidFill>
                <a:srgbClr val="86006A"/>
              </a:solidFill>
            </a:endParaRPr>
          </a:p>
          <a:p>
            <a:pPr algn="ctr"/>
            <a:r>
              <a:rPr lang="en-US" altLang="zh-CN" sz="2000">
                <a:solidFill>
                  <a:srgbClr val="86006A"/>
                </a:solidFill>
              </a:rPr>
              <a:t>How to Write a SIGGRAPH Paper: David Salesin</a:t>
            </a:r>
            <a:endParaRPr lang="en-US" altLang="zh-CN" sz="2000">
              <a:solidFill>
                <a:srgbClr val="86006A"/>
              </a:solidFill>
            </a:endParaRPr>
          </a:p>
          <a:p>
            <a:pPr algn="ctr"/>
            <a:endParaRPr lang="en-US" altLang="zh-CN" sz="2000">
              <a:solidFill>
                <a:srgbClr val="86006A"/>
              </a:solidFill>
            </a:endParaRPr>
          </a:p>
          <a:p>
            <a:pPr algn="ctr"/>
            <a:r>
              <a:rPr lang="zh-CN" altLang="en-US" sz="2000">
                <a:solidFill>
                  <a:srgbClr val="86006A"/>
                </a:solidFill>
              </a:rPr>
              <a:t>。。。</a:t>
            </a:r>
            <a:endParaRPr lang="en-US" altLang="zh-CN" sz="2000">
              <a:solidFill>
                <a:srgbClr val="86006A"/>
              </a:solidFill>
            </a:endParaRPr>
          </a:p>
          <a:p>
            <a:pPr algn="ctr"/>
            <a:endParaRPr lang="en-US" altLang="zh-CN" sz="2000">
              <a:solidFill>
                <a:srgbClr val="86006A"/>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1"/>
          </p:cNvPicPr>
          <p:nvPr/>
        </p:nvPicPr>
        <p:blipFill>
          <a:blip r:embed="rId1"/>
          <a:stretch>
            <a:fillRect/>
          </a:stretch>
        </p:blipFill>
        <p:spPr>
          <a:xfrm>
            <a:off x="9871075" y="5906135"/>
            <a:ext cx="2093595" cy="786130"/>
          </a:xfrm>
          <a:prstGeom prst="rect">
            <a:avLst/>
          </a:prstGeom>
        </p:spPr>
      </p:pic>
      <p:pic>
        <p:nvPicPr>
          <p:cNvPr id="13" name="图片 12"/>
          <p:cNvPicPr>
            <a:picLocks noChangeAspect="1"/>
          </p:cNvPicPr>
          <p:nvPr/>
        </p:nvPicPr>
        <p:blipFill>
          <a:blip r:embed="rId2"/>
          <a:stretch>
            <a:fillRect/>
          </a:stretch>
        </p:blipFill>
        <p:spPr>
          <a:xfrm>
            <a:off x="0" y="248920"/>
            <a:ext cx="133350" cy="695325"/>
          </a:xfrm>
          <a:prstGeom prst="rect">
            <a:avLst/>
          </a:prstGeom>
        </p:spPr>
      </p:pic>
      <p:sp>
        <p:nvSpPr>
          <p:cNvPr id="14" name="文本框 13"/>
          <p:cNvSpPr txBox="1"/>
          <p:nvPr/>
        </p:nvSpPr>
        <p:spPr>
          <a:xfrm>
            <a:off x="249555" y="299720"/>
            <a:ext cx="11402060" cy="645160"/>
          </a:xfrm>
          <a:prstGeom prst="rect">
            <a:avLst/>
          </a:prstGeom>
          <a:noFill/>
        </p:spPr>
        <p:txBody>
          <a:bodyPr wrap="square" rtlCol="0">
            <a:spAutoFit/>
          </a:bodyPr>
          <a:p>
            <a:r>
              <a:rPr lang="zh-CN" altLang="en-US" sz="3600" b="1" dirty="0">
                <a:solidFill>
                  <a:srgbClr val="70005F"/>
                </a:solidFill>
                <a:latin typeface="微软雅黑" panose="00000500000000000000" pitchFamily="34" charset="-122"/>
                <a:ea typeface="微软雅黑" panose="00000500000000000000" pitchFamily="34" charset="-122"/>
                <a:cs typeface="+mj-cs"/>
              </a:rPr>
              <a:t>从</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“零”</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到</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a:t>
            </a:r>
            <a:r>
              <a:rPr lang="en-US" altLang="zh-CN" sz="3600" b="1" dirty="0">
                <a:solidFill>
                  <a:srgbClr val="70005F"/>
                </a:solidFill>
                <a:latin typeface="微软雅黑" panose="00000500000000000000" pitchFamily="34" charset="-122"/>
                <a:ea typeface="微软雅黑" panose="00000500000000000000" pitchFamily="34" charset="-122"/>
                <a:cs typeface="+mj-cs"/>
              </a:rPr>
              <a:t>SIGGRAPH</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 </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预备</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（一周？）</a:t>
            </a:r>
            <a:endParaRPr lang="zh-CN" altLang="en-US" sz="3600" b="1" dirty="0">
              <a:solidFill>
                <a:srgbClr val="70005F"/>
              </a:solidFill>
              <a:latin typeface="微软雅黑" panose="00000500000000000000" pitchFamily="34" charset="-122"/>
              <a:ea typeface="微软雅黑" panose="00000500000000000000" pitchFamily="34" charset="-122"/>
              <a:cs typeface="+mj-cs"/>
              <a:sym typeface="+mn-ea"/>
            </a:endParaRPr>
          </a:p>
        </p:txBody>
      </p:sp>
      <p:sp>
        <p:nvSpPr>
          <p:cNvPr id="4" name="文本框 3"/>
          <p:cNvSpPr txBox="1"/>
          <p:nvPr/>
        </p:nvSpPr>
        <p:spPr>
          <a:xfrm>
            <a:off x="2127885" y="1762125"/>
            <a:ext cx="7645400" cy="2922905"/>
          </a:xfrm>
          <a:prstGeom prst="rect">
            <a:avLst/>
          </a:prstGeom>
          <a:noFill/>
        </p:spPr>
        <p:txBody>
          <a:bodyPr wrap="square" rtlCol="0">
            <a:spAutoFit/>
          </a:bodyPr>
          <a:p>
            <a:pPr algn="ctr"/>
            <a:r>
              <a:rPr lang="en-US" altLang="en-US" sz="3200">
                <a:solidFill>
                  <a:srgbClr val="86006A"/>
                </a:solidFill>
              </a:rPr>
              <a:t></a:t>
            </a:r>
            <a:r>
              <a:rPr lang="zh-CN" altLang="en-US" sz="3200">
                <a:solidFill>
                  <a:srgbClr val="86006A"/>
                </a:solidFill>
              </a:rPr>
              <a:t>时间管理、健康平衡</a:t>
            </a:r>
            <a:endParaRPr lang="zh-CN" altLang="en-US" sz="3200">
              <a:solidFill>
                <a:srgbClr val="86006A"/>
              </a:solidFill>
            </a:endParaRPr>
          </a:p>
          <a:p>
            <a:pPr algn="ctr"/>
            <a:endParaRPr lang="zh-CN" altLang="en-US" sz="3200">
              <a:solidFill>
                <a:srgbClr val="86006A"/>
              </a:solidFill>
            </a:endParaRPr>
          </a:p>
          <a:p>
            <a:pPr algn="ctr"/>
            <a:r>
              <a:rPr lang="zh-CN" altLang="en-US" sz="2000">
                <a:solidFill>
                  <a:srgbClr val="86006A"/>
                </a:solidFill>
              </a:rPr>
              <a:t>我太想发</a:t>
            </a:r>
            <a:r>
              <a:rPr lang="en-US" altLang="zh-CN" sz="2000">
                <a:solidFill>
                  <a:srgbClr val="86006A"/>
                </a:solidFill>
              </a:rPr>
              <a:t>SIGGRAPH</a:t>
            </a:r>
            <a:r>
              <a:rPr lang="zh-CN" altLang="en-US" sz="2000">
                <a:solidFill>
                  <a:srgbClr val="86006A"/>
                </a:solidFill>
              </a:rPr>
              <a:t>了</a:t>
            </a:r>
            <a:r>
              <a:rPr lang="en-US" altLang="zh-CN" sz="2000">
                <a:solidFill>
                  <a:srgbClr val="86006A"/>
                </a:solidFill>
              </a:rPr>
              <a:t> </a:t>
            </a:r>
            <a:r>
              <a:rPr lang="zh-CN" altLang="en-US" sz="2000">
                <a:solidFill>
                  <a:srgbClr val="86006A"/>
                </a:solidFill>
              </a:rPr>
              <a:t>我这一周不要睡觉了！</a:t>
            </a:r>
            <a:endParaRPr lang="zh-CN" altLang="en-US" sz="2000">
              <a:solidFill>
                <a:srgbClr val="86006A"/>
              </a:solidFill>
            </a:endParaRPr>
          </a:p>
          <a:p>
            <a:pPr algn="ctr"/>
            <a:endParaRPr lang="zh-CN" altLang="en-US" sz="2000">
              <a:solidFill>
                <a:srgbClr val="86006A"/>
              </a:solidFill>
            </a:endParaRPr>
          </a:p>
          <a:p>
            <a:pPr algn="ctr"/>
            <a:r>
              <a:rPr lang="en-US" altLang="zh-CN" sz="2000">
                <a:solidFill>
                  <a:srgbClr val="86006A"/>
                </a:solidFill>
              </a:rPr>
              <a:t>No</a:t>
            </a:r>
            <a:r>
              <a:rPr lang="zh-CN" altLang="en-US" sz="2000">
                <a:solidFill>
                  <a:srgbClr val="86006A"/>
                </a:solidFill>
              </a:rPr>
              <a:t>！科研是一个马拉松</a:t>
            </a:r>
            <a:r>
              <a:rPr lang="en-US" altLang="zh-CN" sz="2000">
                <a:solidFill>
                  <a:srgbClr val="86006A"/>
                </a:solidFill>
              </a:rPr>
              <a:t> </a:t>
            </a:r>
            <a:r>
              <a:rPr lang="zh-CN" altLang="en-US" sz="2000">
                <a:solidFill>
                  <a:srgbClr val="86006A"/>
                </a:solidFill>
              </a:rPr>
              <a:t>健康是基本</a:t>
            </a:r>
            <a:r>
              <a:rPr lang="en-US" altLang="zh-CN" sz="2000">
                <a:solidFill>
                  <a:srgbClr val="86006A"/>
                </a:solidFill>
              </a:rPr>
              <a:t> </a:t>
            </a:r>
            <a:r>
              <a:rPr lang="zh-CN" altLang="en-US" sz="2000">
                <a:solidFill>
                  <a:srgbClr val="86006A"/>
                </a:solidFill>
              </a:rPr>
              <a:t>快乐科研才比较长久</a:t>
            </a:r>
            <a:endParaRPr lang="zh-CN" altLang="en-US" sz="2000">
              <a:solidFill>
                <a:srgbClr val="86006A"/>
              </a:solidFill>
            </a:endParaRPr>
          </a:p>
          <a:p>
            <a:pPr algn="ctr"/>
            <a:endParaRPr lang="zh-CN" altLang="en-US" sz="2000">
              <a:solidFill>
                <a:srgbClr val="86006A"/>
              </a:solidFill>
            </a:endParaRPr>
          </a:p>
          <a:p>
            <a:pPr algn="ctr"/>
            <a:endParaRPr lang="zh-CN" altLang="en-US" sz="2000">
              <a:solidFill>
                <a:srgbClr val="86006A"/>
              </a:solidFill>
            </a:endParaRPr>
          </a:p>
          <a:p>
            <a:pPr algn="ctr"/>
            <a:r>
              <a:rPr lang="en-US" altLang="zh-CN" sz="2000">
                <a:solidFill>
                  <a:srgbClr val="86006A"/>
                </a:solidFill>
              </a:rPr>
              <a:t>how to get control of your time and your life : Lakein, Alan</a:t>
            </a:r>
            <a:endParaRPr lang="en-US" altLang="zh-CN" sz="2000">
              <a:solidFill>
                <a:srgbClr val="86006A"/>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1"/>
          </p:cNvPicPr>
          <p:nvPr/>
        </p:nvPicPr>
        <p:blipFill>
          <a:blip r:embed="rId1"/>
          <a:stretch>
            <a:fillRect/>
          </a:stretch>
        </p:blipFill>
        <p:spPr>
          <a:xfrm>
            <a:off x="9871075" y="5906135"/>
            <a:ext cx="2093595" cy="786130"/>
          </a:xfrm>
          <a:prstGeom prst="rect">
            <a:avLst/>
          </a:prstGeom>
        </p:spPr>
      </p:pic>
      <p:pic>
        <p:nvPicPr>
          <p:cNvPr id="13" name="图片 12"/>
          <p:cNvPicPr>
            <a:picLocks noChangeAspect="1"/>
          </p:cNvPicPr>
          <p:nvPr/>
        </p:nvPicPr>
        <p:blipFill>
          <a:blip r:embed="rId2"/>
          <a:stretch>
            <a:fillRect/>
          </a:stretch>
        </p:blipFill>
        <p:spPr>
          <a:xfrm>
            <a:off x="0" y="248920"/>
            <a:ext cx="133350" cy="695325"/>
          </a:xfrm>
          <a:prstGeom prst="rect">
            <a:avLst/>
          </a:prstGeom>
        </p:spPr>
      </p:pic>
      <p:sp>
        <p:nvSpPr>
          <p:cNvPr id="14" name="文本框 13"/>
          <p:cNvSpPr txBox="1"/>
          <p:nvPr/>
        </p:nvSpPr>
        <p:spPr>
          <a:xfrm>
            <a:off x="249555" y="299720"/>
            <a:ext cx="11402060" cy="645160"/>
          </a:xfrm>
          <a:prstGeom prst="rect">
            <a:avLst/>
          </a:prstGeom>
          <a:noFill/>
        </p:spPr>
        <p:txBody>
          <a:bodyPr wrap="square" rtlCol="0">
            <a:spAutoFit/>
          </a:bodyPr>
          <a:p>
            <a:r>
              <a:rPr lang="zh-CN" altLang="en-US" sz="3600" b="1" dirty="0">
                <a:solidFill>
                  <a:srgbClr val="70005F"/>
                </a:solidFill>
                <a:latin typeface="微软雅黑" panose="00000500000000000000" pitchFamily="34" charset="-122"/>
                <a:ea typeface="微软雅黑" panose="00000500000000000000" pitchFamily="34" charset="-122"/>
                <a:cs typeface="+mj-cs"/>
              </a:rPr>
              <a:t>从</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“零”</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到</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a:t>
            </a:r>
            <a:r>
              <a:rPr lang="en-US" altLang="zh-CN" sz="3600" b="1" dirty="0">
                <a:solidFill>
                  <a:srgbClr val="70005F"/>
                </a:solidFill>
                <a:latin typeface="微软雅黑" panose="00000500000000000000" pitchFamily="34" charset="-122"/>
                <a:ea typeface="微软雅黑" panose="00000500000000000000" pitchFamily="34" charset="-122"/>
                <a:cs typeface="+mj-cs"/>
              </a:rPr>
              <a:t>SIGGRAPH</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 </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预备</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（一周？）</a:t>
            </a:r>
            <a:endParaRPr lang="zh-CN" altLang="en-US" sz="3600" b="1" dirty="0">
              <a:solidFill>
                <a:srgbClr val="70005F"/>
              </a:solidFill>
              <a:latin typeface="微软雅黑" panose="00000500000000000000" pitchFamily="34" charset="-122"/>
              <a:ea typeface="微软雅黑" panose="00000500000000000000" pitchFamily="34" charset="-122"/>
              <a:cs typeface="+mj-cs"/>
              <a:sym typeface="+mn-ea"/>
            </a:endParaRPr>
          </a:p>
        </p:txBody>
      </p:sp>
      <p:sp>
        <p:nvSpPr>
          <p:cNvPr id="4" name="文本框 3"/>
          <p:cNvSpPr txBox="1"/>
          <p:nvPr/>
        </p:nvSpPr>
        <p:spPr>
          <a:xfrm>
            <a:off x="2127885" y="1762125"/>
            <a:ext cx="8013700" cy="3969385"/>
          </a:xfrm>
          <a:prstGeom prst="rect">
            <a:avLst/>
          </a:prstGeom>
          <a:noFill/>
        </p:spPr>
        <p:txBody>
          <a:bodyPr wrap="square" rtlCol="0">
            <a:spAutoFit/>
          </a:bodyPr>
          <a:p>
            <a:pPr algn="ctr"/>
            <a:r>
              <a:rPr lang="zh-CN" altLang="en-US" sz="3200">
                <a:solidFill>
                  <a:srgbClr val="86006A"/>
                </a:solidFill>
              </a:rPr>
              <a:t>自洽的目标</a:t>
            </a:r>
            <a:endParaRPr lang="zh-CN" altLang="en-US" sz="3200">
              <a:solidFill>
                <a:srgbClr val="86006A"/>
              </a:solidFill>
            </a:endParaRPr>
          </a:p>
          <a:p>
            <a:pPr algn="ctr"/>
            <a:endParaRPr lang="zh-CN" altLang="en-US" sz="3200">
              <a:solidFill>
                <a:srgbClr val="86006A"/>
              </a:solidFill>
            </a:endParaRPr>
          </a:p>
          <a:p>
            <a:pPr algn="l"/>
            <a:r>
              <a:rPr lang="en-US" altLang="zh-CN" sz="3200">
                <a:solidFill>
                  <a:srgbClr val="86006A"/>
                </a:solidFill>
              </a:rPr>
              <a:t>Richard Hamming </a:t>
            </a:r>
            <a:r>
              <a:rPr lang="zh-CN" altLang="en-US" sz="3200">
                <a:solidFill>
                  <a:srgbClr val="86006A"/>
                </a:solidFill>
              </a:rPr>
              <a:t>说要选领域内最有价值的问题去做</a:t>
            </a:r>
            <a:r>
              <a:rPr lang="zh-CN" altLang="en-US" sz="3200">
                <a:solidFill>
                  <a:srgbClr val="86006A"/>
                </a:solidFill>
              </a:rPr>
              <a:t>，我要做图形学中最重要的问题要不然就是浪费时间！</a:t>
            </a:r>
            <a:endParaRPr lang="en-US" altLang="zh-CN" sz="3200">
              <a:solidFill>
                <a:srgbClr val="86006A"/>
              </a:solidFill>
            </a:endParaRPr>
          </a:p>
          <a:p>
            <a:pPr algn="l"/>
            <a:endParaRPr lang="en-US" altLang="zh-CN" sz="3200">
              <a:solidFill>
                <a:srgbClr val="86006A"/>
              </a:solidFill>
            </a:endParaRPr>
          </a:p>
          <a:p>
            <a:pPr algn="l"/>
            <a:r>
              <a:rPr lang="zh-CN" altLang="en-US" sz="2000">
                <a:solidFill>
                  <a:schemeClr val="tx1"/>
                </a:solidFill>
              </a:rPr>
              <a:t>要清楚自己的定位、目标也要结合组内的资源！一般来讲建议先找一个不是太难的问题作为入手，积累自信也慢慢体会什么是更重要的。</a:t>
            </a:r>
            <a:endParaRPr lang="en-US" altLang="zh-CN" sz="3200">
              <a:solidFill>
                <a:srgbClr val="86006A"/>
              </a:solidFill>
            </a:endParaRPr>
          </a:p>
          <a:p>
            <a:pPr algn="ctr"/>
            <a:endParaRPr lang="en-US" altLang="zh-CN" sz="2000">
              <a:solidFill>
                <a:srgbClr val="86006A"/>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1"/>
          </p:cNvPicPr>
          <p:nvPr/>
        </p:nvPicPr>
        <p:blipFill>
          <a:blip r:embed="rId1"/>
          <a:stretch>
            <a:fillRect/>
          </a:stretch>
        </p:blipFill>
        <p:spPr>
          <a:xfrm>
            <a:off x="9871075" y="5906135"/>
            <a:ext cx="2093595" cy="786130"/>
          </a:xfrm>
          <a:prstGeom prst="rect">
            <a:avLst/>
          </a:prstGeom>
        </p:spPr>
      </p:pic>
      <p:pic>
        <p:nvPicPr>
          <p:cNvPr id="13" name="图片 12"/>
          <p:cNvPicPr>
            <a:picLocks noChangeAspect="1"/>
          </p:cNvPicPr>
          <p:nvPr/>
        </p:nvPicPr>
        <p:blipFill>
          <a:blip r:embed="rId2"/>
          <a:stretch>
            <a:fillRect/>
          </a:stretch>
        </p:blipFill>
        <p:spPr>
          <a:xfrm>
            <a:off x="0" y="248920"/>
            <a:ext cx="133350" cy="695325"/>
          </a:xfrm>
          <a:prstGeom prst="rect">
            <a:avLst/>
          </a:prstGeom>
        </p:spPr>
      </p:pic>
      <p:sp>
        <p:nvSpPr>
          <p:cNvPr id="14" name="文本框 13"/>
          <p:cNvSpPr txBox="1"/>
          <p:nvPr/>
        </p:nvSpPr>
        <p:spPr>
          <a:xfrm>
            <a:off x="249555" y="299720"/>
            <a:ext cx="11402060" cy="1753235"/>
          </a:xfrm>
          <a:prstGeom prst="rect">
            <a:avLst/>
          </a:prstGeom>
          <a:noFill/>
        </p:spPr>
        <p:txBody>
          <a:bodyPr wrap="square" rtlCol="0">
            <a:spAutoFit/>
          </a:bodyPr>
          <a:p>
            <a:r>
              <a:rPr lang="zh-CN" altLang="en-US" sz="3600" b="1" dirty="0">
                <a:solidFill>
                  <a:srgbClr val="70005F"/>
                </a:solidFill>
                <a:latin typeface="微软雅黑" panose="00000500000000000000" pitchFamily="34" charset="-122"/>
                <a:ea typeface="微软雅黑" panose="00000500000000000000" pitchFamily="34" charset="-122"/>
                <a:cs typeface="+mj-cs"/>
              </a:rPr>
              <a:t>从</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“零”</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到</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a:t>
            </a:r>
            <a:r>
              <a:rPr lang="en-US" altLang="zh-CN" sz="3600" b="1" dirty="0">
                <a:solidFill>
                  <a:srgbClr val="70005F"/>
                </a:solidFill>
                <a:latin typeface="微软雅黑" panose="00000500000000000000" pitchFamily="34" charset="-122"/>
                <a:ea typeface="微软雅黑" panose="00000500000000000000" pitchFamily="34" charset="-122"/>
                <a:cs typeface="+mj-cs"/>
              </a:rPr>
              <a:t>SIGGRAPH</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 </a:t>
            </a:r>
            <a:r>
              <a:rPr lang="zh-CN" sz="3600" b="1" dirty="0">
                <a:solidFill>
                  <a:srgbClr val="70005F"/>
                </a:solidFill>
                <a:latin typeface="微软雅黑" panose="00000500000000000000" pitchFamily="34" charset="-122"/>
                <a:ea typeface="微软雅黑" panose="00000500000000000000" pitchFamily="34" charset="-122"/>
                <a:cs typeface="+mj-cs"/>
                <a:sym typeface="+mn-ea"/>
              </a:rPr>
              <a:t>选题</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a:t>
            </a:r>
            <a:r>
              <a:rPr lang="zh-CN" sz="3600" b="1" dirty="0">
                <a:solidFill>
                  <a:srgbClr val="70005F"/>
                </a:solidFill>
                <a:latin typeface="微软雅黑" panose="00000500000000000000" pitchFamily="34" charset="-122"/>
                <a:ea typeface="微软雅黑" panose="00000500000000000000" pitchFamily="34" charset="-122"/>
                <a:cs typeface="+mj-cs"/>
                <a:sym typeface="+mn-ea"/>
              </a:rPr>
              <a:t>与</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Insight</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”的积累</a:t>
            </a:r>
            <a:endParaRPr lang="zh-CN" altLang="en-US" sz="3600" b="1" dirty="0">
              <a:solidFill>
                <a:srgbClr val="70005F"/>
              </a:solidFill>
              <a:latin typeface="微软雅黑" panose="00000500000000000000" pitchFamily="34" charset="-122"/>
              <a:ea typeface="微软雅黑" panose="00000500000000000000" pitchFamily="34" charset="-122"/>
              <a:cs typeface="+mj-cs"/>
              <a:sym typeface="+mn-ea"/>
            </a:endParaRPr>
          </a:p>
          <a:p>
            <a:pPr algn="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-maybe THE most important decision you’ll make</a:t>
            </a:r>
            <a:endParaRPr lang="en-US" altLang="zh-CN" sz="3600" b="1" dirty="0">
              <a:solidFill>
                <a:srgbClr val="70005F"/>
              </a:solidFill>
              <a:latin typeface="微软雅黑" panose="00000500000000000000" pitchFamily="34" charset="-122"/>
              <a:ea typeface="微软雅黑" panose="00000500000000000000" pitchFamily="34" charset="-122"/>
              <a:cs typeface="+mj-cs"/>
              <a:sym typeface="+mn-ea"/>
            </a:endParaRPr>
          </a:p>
          <a:p>
            <a:endParaRPr lang="en-US" altLang="zh-CN" sz="3600" b="1" dirty="0">
              <a:solidFill>
                <a:srgbClr val="70005F"/>
              </a:solidFill>
              <a:latin typeface="微软雅黑" panose="00000500000000000000" pitchFamily="34" charset="-122"/>
              <a:ea typeface="微软雅黑" panose="00000500000000000000" pitchFamily="34" charset="-122"/>
              <a:cs typeface="+mj-cs"/>
              <a:sym typeface="+mn-ea"/>
            </a:endParaRPr>
          </a:p>
        </p:txBody>
      </p:sp>
      <p:sp>
        <p:nvSpPr>
          <p:cNvPr id="3" name="文本框 2"/>
          <p:cNvSpPr txBox="1"/>
          <p:nvPr/>
        </p:nvSpPr>
        <p:spPr>
          <a:xfrm>
            <a:off x="1538605" y="1879600"/>
            <a:ext cx="9363075" cy="1383665"/>
          </a:xfrm>
          <a:prstGeom prst="rect">
            <a:avLst/>
          </a:prstGeom>
          <a:noFill/>
        </p:spPr>
        <p:txBody>
          <a:bodyPr wrap="square" rtlCol="0">
            <a:spAutoFit/>
          </a:bodyPr>
          <a:p>
            <a:r>
              <a:rPr lang="en-US" altLang="zh-CN" sz="2800"/>
              <a:t>Research </a:t>
            </a:r>
            <a:r>
              <a:rPr lang="zh-CN" altLang="en-US" sz="2800"/>
              <a:t>即</a:t>
            </a:r>
            <a:r>
              <a:rPr lang="en-US" altLang="zh-CN" sz="2800"/>
              <a:t> re search</a:t>
            </a:r>
            <a:r>
              <a:rPr lang="zh-CN" altLang="en-US" sz="2800"/>
              <a:t>（不断</a:t>
            </a:r>
            <a:r>
              <a:rPr lang="en-US" altLang="zh-CN" sz="2800"/>
              <a:t>search</a:t>
            </a:r>
            <a:r>
              <a:rPr lang="zh-CN" altLang="en-US" sz="2800"/>
              <a:t>）</a:t>
            </a:r>
            <a:r>
              <a:rPr lang="en-US" altLang="zh-CN" sz="2800"/>
              <a:t> -&gt; </a:t>
            </a:r>
            <a:r>
              <a:rPr lang="en-US" altLang="zh-CN" sz="2800">
                <a:sym typeface="+mn-ea"/>
              </a:rPr>
              <a:t>Insight 即 </a:t>
            </a:r>
            <a:r>
              <a:rPr lang="en-US" altLang="zh-CN" sz="2800"/>
              <a:t>in sight ++ </a:t>
            </a:r>
            <a:r>
              <a:rPr lang="zh-CN" altLang="en-US" sz="2800"/>
              <a:t>（更多别人不知道的事情）</a:t>
            </a:r>
            <a:r>
              <a:rPr lang="en-US" altLang="zh-CN" sz="2800"/>
              <a:t>-&gt; </a:t>
            </a:r>
            <a:r>
              <a:rPr lang="zh-CN" altLang="en-US" sz="2800"/>
              <a:t>可以选到更好的问题或者可以更好的解决某个问题。</a:t>
            </a:r>
            <a:endParaRPr lang="zh-CN" altLang="en-US" sz="2800"/>
          </a:p>
        </p:txBody>
      </p:sp>
      <p:cxnSp>
        <p:nvCxnSpPr>
          <p:cNvPr id="5" name="直接箭头连接符 4"/>
          <p:cNvCxnSpPr/>
          <p:nvPr/>
        </p:nvCxnSpPr>
        <p:spPr>
          <a:xfrm flipV="1">
            <a:off x="2338705" y="6000115"/>
            <a:ext cx="6733540" cy="41910"/>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cxnSp>
        <p:nvCxnSpPr>
          <p:cNvPr id="6" name="直接箭头连接符 5"/>
          <p:cNvCxnSpPr/>
          <p:nvPr/>
        </p:nvCxnSpPr>
        <p:spPr>
          <a:xfrm flipV="1">
            <a:off x="2349500" y="3660775"/>
            <a:ext cx="31750" cy="2381885"/>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sp>
        <p:nvSpPr>
          <p:cNvPr id="10" name="任意多边形 9"/>
          <p:cNvSpPr/>
          <p:nvPr/>
        </p:nvSpPr>
        <p:spPr>
          <a:xfrm>
            <a:off x="2370455" y="4396740"/>
            <a:ext cx="5942965" cy="1634490"/>
          </a:xfrm>
          <a:custGeom>
            <a:avLst/>
            <a:gdLst>
              <a:gd name="connisteX0" fmla="*/ 0 w 5942965"/>
              <a:gd name="connsiteY0" fmla="*/ 1634648 h 1634648"/>
              <a:gd name="connisteX1" fmla="*/ 41910 w 5942965"/>
              <a:gd name="connsiteY1" fmla="*/ 1550828 h 1634648"/>
              <a:gd name="connisteX2" fmla="*/ 62865 w 5942965"/>
              <a:gd name="connsiteY2" fmla="*/ 1476533 h 1634648"/>
              <a:gd name="connisteX3" fmla="*/ 105410 w 5942965"/>
              <a:gd name="connsiteY3" fmla="*/ 1381918 h 1634648"/>
              <a:gd name="connisteX4" fmla="*/ 136525 w 5942965"/>
              <a:gd name="connsiteY4" fmla="*/ 1308258 h 1634648"/>
              <a:gd name="connisteX5" fmla="*/ 168275 w 5942965"/>
              <a:gd name="connsiteY5" fmla="*/ 1223803 h 1634648"/>
              <a:gd name="connisteX6" fmla="*/ 210185 w 5942965"/>
              <a:gd name="connsiteY6" fmla="*/ 1150143 h 1634648"/>
              <a:gd name="connisteX7" fmla="*/ 231775 w 5942965"/>
              <a:gd name="connsiteY7" fmla="*/ 1065688 h 1634648"/>
              <a:gd name="connisteX8" fmla="*/ 284480 w 5942965"/>
              <a:gd name="connsiteY8" fmla="*/ 992028 h 1634648"/>
              <a:gd name="connisteX9" fmla="*/ 326390 w 5942965"/>
              <a:gd name="connsiteY9" fmla="*/ 918368 h 1634648"/>
              <a:gd name="connisteX10" fmla="*/ 379095 w 5942965"/>
              <a:gd name="connsiteY10" fmla="*/ 844708 h 1634648"/>
              <a:gd name="connisteX11" fmla="*/ 442595 w 5942965"/>
              <a:gd name="connsiteY11" fmla="*/ 771048 h 1634648"/>
              <a:gd name="connisteX12" fmla="*/ 516255 w 5942965"/>
              <a:gd name="connsiteY12" fmla="*/ 696753 h 1634648"/>
              <a:gd name="connisteX13" fmla="*/ 568960 w 5942965"/>
              <a:gd name="connsiteY13" fmla="*/ 623093 h 1634648"/>
              <a:gd name="connisteX14" fmla="*/ 631825 w 5942965"/>
              <a:gd name="connsiteY14" fmla="*/ 549433 h 1634648"/>
              <a:gd name="connisteX15" fmla="*/ 705485 w 5942965"/>
              <a:gd name="connsiteY15" fmla="*/ 475773 h 1634648"/>
              <a:gd name="connisteX16" fmla="*/ 789940 w 5942965"/>
              <a:gd name="connsiteY16" fmla="*/ 412273 h 1634648"/>
              <a:gd name="connisteX17" fmla="*/ 863600 w 5942965"/>
              <a:gd name="connsiteY17" fmla="*/ 359568 h 1634648"/>
              <a:gd name="connisteX18" fmla="*/ 937260 w 5942965"/>
              <a:gd name="connsiteY18" fmla="*/ 328453 h 1634648"/>
              <a:gd name="connisteX19" fmla="*/ 1011555 w 5942965"/>
              <a:gd name="connsiteY19" fmla="*/ 285908 h 1634648"/>
              <a:gd name="connisteX20" fmla="*/ 1085215 w 5942965"/>
              <a:gd name="connsiteY20" fmla="*/ 254158 h 1634648"/>
              <a:gd name="connisteX21" fmla="*/ 1158875 w 5942965"/>
              <a:gd name="connsiteY21" fmla="*/ 223043 h 1634648"/>
              <a:gd name="connisteX22" fmla="*/ 1232535 w 5942965"/>
              <a:gd name="connsiteY22" fmla="*/ 191293 h 1634648"/>
              <a:gd name="connisteX23" fmla="*/ 1306195 w 5942965"/>
              <a:gd name="connsiteY23" fmla="*/ 159543 h 1634648"/>
              <a:gd name="connisteX24" fmla="*/ 1379855 w 5942965"/>
              <a:gd name="connsiteY24" fmla="*/ 127793 h 1634648"/>
              <a:gd name="connisteX25" fmla="*/ 1464310 w 5942965"/>
              <a:gd name="connsiteY25" fmla="*/ 96678 h 1634648"/>
              <a:gd name="connisteX26" fmla="*/ 1548765 w 5942965"/>
              <a:gd name="connsiteY26" fmla="*/ 54133 h 1634648"/>
              <a:gd name="connisteX27" fmla="*/ 1664970 w 5942965"/>
              <a:gd name="connsiteY27" fmla="*/ 33178 h 1634648"/>
              <a:gd name="connisteX28" fmla="*/ 1738630 w 5942965"/>
              <a:gd name="connsiteY28" fmla="*/ 12223 h 1634648"/>
              <a:gd name="connisteX29" fmla="*/ 1822450 w 5942965"/>
              <a:gd name="connsiteY29" fmla="*/ 12223 h 1634648"/>
              <a:gd name="connisteX30" fmla="*/ 1896745 w 5942965"/>
              <a:gd name="connsiteY30" fmla="*/ 1428 h 1634648"/>
              <a:gd name="connisteX31" fmla="*/ 1970405 w 5942965"/>
              <a:gd name="connsiteY31" fmla="*/ 1428 h 1634648"/>
              <a:gd name="connisteX32" fmla="*/ 2044065 w 5942965"/>
              <a:gd name="connsiteY32" fmla="*/ 12223 h 1634648"/>
              <a:gd name="connisteX33" fmla="*/ 2128520 w 5942965"/>
              <a:gd name="connsiteY33" fmla="*/ 43973 h 1634648"/>
              <a:gd name="connisteX34" fmla="*/ 2202180 w 5942965"/>
              <a:gd name="connsiteY34" fmla="*/ 85883 h 1634648"/>
              <a:gd name="connisteX35" fmla="*/ 2275840 w 5942965"/>
              <a:gd name="connsiteY35" fmla="*/ 127793 h 1634648"/>
              <a:gd name="connisteX36" fmla="*/ 2349500 w 5942965"/>
              <a:gd name="connsiteY36" fmla="*/ 170338 h 1634648"/>
              <a:gd name="connisteX37" fmla="*/ 2423160 w 5942965"/>
              <a:gd name="connsiteY37" fmla="*/ 223043 h 1634648"/>
              <a:gd name="connisteX38" fmla="*/ 2496820 w 5942965"/>
              <a:gd name="connsiteY38" fmla="*/ 264953 h 1634648"/>
              <a:gd name="connisteX39" fmla="*/ 2571115 w 5942965"/>
              <a:gd name="connsiteY39" fmla="*/ 306863 h 1634648"/>
              <a:gd name="connisteX40" fmla="*/ 2644775 w 5942965"/>
              <a:gd name="connsiteY40" fmla="*/ 359568 h 1634648"/>
              <a:gd name="connisteX41" fmla="*/ 2739390 w 5942965"/>
              <a:gd name="connsiteY41" fmla="*/ 412273 h 1634648"/>
              <a:gd name="connisteX42" fmla="*/ 2823845 w 5942965"/>
              <a:gd name="connsiteY42" fmla="*/ 454818 h 1634648"/>
              <a:gd name="connisteX43" fmla="*/ 2908300 w 5942965"/>
              <a:gd name="connsiteY43" fmla="*/ 507523 h 1634648"/>
              <a:gd name="connisteX44" fmla="*/ 2992120 w 5942965"/>
              <a:gd name="connsiteY44" fmla="*/ 570388 h 1634648"/>
              <a:gd name="connisteX45" fmla="*/ 3076575 w 5942965"/>
              <a:gd name="connsiteY45" fmla="*/ 623093 h 1634648"/>
              <a:gd name="connisteX46" fmla="*/ 3150235 w 5942965"/>
              <a:gd name="connsiteY46" fmla="*/ 665638 h 1634648"/>
              <a:gd name="connisteX47" fmla="*/ 3224530 w 5942965"/>
              <a:gd name="connsiteY47" fmla="*/ 707548 h 1634648"/>
              <a:gd name="connisteX48" fmla="*/ 3298190 w 5942965"/>
              <a:gd name="connsiteY48" fmla="*/ 739298 h 1634648"/>
              <a:gd name="connisteX49" fmla="*/ 3371850 w 5942965"/>
              <a:gd name="connsiteY49" fmla="*/ 781208 h 1634648"/>
              <a:gd name="connisteX50" fmla="*/ 3445510 w 5942965"/>
              <a:gd name="connsiteY50" fmla="*/ 833913 h 1634648"/>
              <a:gd name="connisteX51" fmla="*/ 3519170 w 5942965"/>
              <a:gd name="connsiteY51" fmla="*/ 876458 h 1634648"/>
              <a:gd name="connisteX52" fmla="*/ 3592830 w 5942965"/>
              <a:gd name="connsiteY52" fmla="*/ 907573 h 1634648"/>
              <a:gd name="connisteX53" fmla="*/ 3667125 w 5942965"/>
              <a:gd name="connsiteY53" fmla="*/ 960278 h 1634648"/>
              <a:gd name="connisteX54" fmla="*/ 3740785 w 5942965"/>
              <a:gd name="connsiteY54" fmla="*/ 992028 h 1634648"/>
              <a:gd name="connisteX55" fmla="*/ 3814445 w 5942965"/>
              <a:gd name="connsiteY55" fmla="*/ 1044733 h 1634648"/>
              <a:gd name="connisteX56" fmla="*/ 3898900 w 5942965"/>
              <a:gd name="connsiteY56" fmla="*/ 1118393 h 1634648"/>
              <a:gd name="connisteX57" fmla="*/ 3972560 w 5942965"/>
              <a:gd name="connsiteY57" fmla="*/ 1150143 h 1634648"/>
              <a:gd name="connisteX58" fmla="*/ 4046220 w 5942965"/>
              <a:gd name="connsiteY58" fmla="*/ 1192053 h 1634648"/>
              <a:gd name="connisteX59" fmla="*/ 4130675 w 5942965"/>
              <a:gd name="connsiteY59" fmla="*/ 1244758 h 1634648"/>
              <a:gd name="connisteX60" fmla="*/ 4214495 w 5942965"/>
              <a:gd name="connsiteY60" fmla="*/ 1255553 h 1634648"/>
              <a:gd name="connisteX61" fmla="*/ 4288790 w 5942965"/>
              <a:gd name="connsiteY61" fmla="*/ 1297463 h 1634648"/>
              <a:gd name="connisteX62" fmla="*/ 4383405 w 5942965"/>
              <a:gd name="connsiteY62" fmla="*/ 1340008 h 1634648"/>
              <a:gd name="connisteX63" fmla="*/ 4457065 w 5942965"/>
              <a:gd name="connsiteY63" fmla="*/ 1350168 h 1634648"/>
              <a:gd name="connisteX64" fmla="*/ 4541520 w 5942965"/>
              <a:gd name="connsiteY64" fmla="*/ 1381918 h 1634648"/>
              <a:gd name="connisteX65" fmla="*/ 4636135 w 5942965"/>
              <a:gd name="connsiteY65" fmla="*/ 1392713 h 1634648"/>
              <a:gd name="connisteX66" fmla="*/ 4720590 w 5942965"/>
              <a:gd name="connsiteY66" fmla="*/ 1402873 h 1634648"/>
              <a:gd name="connisteX67" fmla="*/ 4794250 w 5942965"/>
              <a:gd name="connsiteY67" fmla="*/ 1413668 h 1634648"/>
              <a:gd name="connisteX68" fmla="*/ 4878705 w 5942965"/>
              <a:gd name="connsiteY68" fmla="*/ 1423828 h 1634648"/>
              <a:gd name="connisteX69" fmla="*/ 4963160 w 5942965"/>
              <a:gd name="connsiteY69" fmla="*/ 1445418 h 1634648"/>
              <a:gd name="connisteX70" fmla="*/ 5036820 w 5942965"/>
              <a:gd name="connsiteY70" fmla="*/ 1445418 h 1634648"/>
              <a:gd name="connisteX71" fmla="*/ 5110480 w 5942965"/>
              <a:gd name="connsiteY71" fmla="*/ 1455578 h 1634648"/>
              <a:gd name="connisteX72" fmla="*/ 5184140 w 5942965"/>
              <a:gd name="connsiteY72" fmla="*/ 1466373 h 1634648"/>
              <a:gd name="connisteX73" fmla="*/ 5257800 w 5942965"/>
              <a:gd name="connsiteY73" fmla="*/ 1487328 h 1634648"/>
              <a:gd name="connisteX74" fmla="*/ 5331460 w 5942965"/>
              <a:gd name="connsiteY74" fmla="*/ 1487328 h 1634648"/>
              <a:gd name="connisteX75" fmla="*/ 5405755 w 5942965"/>
              <a:gd name="connsiteY75" fmla="*/ 1487328 h 1634648"/>
              <a:gd name="connisteX76" fmla="*/ 5479415 w 5942965"/>
              <a:gd name="connsiteY76" fmla="*/ 1487328 h 1634648"/>
              <a:gd name="connisteX77" fmla="*/ 5553075 w 5942965"/>
              <a:gd name="connsiteY77" fmla="*/ 1487328 h 1634648"/>
              <a:gd name="connisteX78" fmla="*/ 5626735 w 5942965"/>
              <a:gd name="connsiteY78" fmla="*/ 1487328 h 1634648"/>
              <a:gd name="connisteX79" fmla="*/ 5700395 w 5942965"/>
              <a:gd name="connsiteY79" fmla="*/ 1487328 h 1634648"/>
              <a:gd name="connisteX80" fmla="*/ 5784850 w 5942965"/>
              <a:gd name="connsiteY80" fmla="*/ 1487328 h 1634648"/>
              <a:gd name="connisteX81" fmla="*/ 5869305 w 5942965"/>
              <a:gd name="connsiteY81" fmla="*/ 1487328 h 1634648"/>
              <a:gd name="connisteX82" fmla="*/ 5942965 w 5942965"/>
              <a:gd name="connsiteY82" fmla="*/ 1498123 h 1634648"/>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 ang="0">
                <a:pos x="connisteX51" y="connsiteY51"/>
              </a:cxn>
              <a:cxn ang="0">
                <a:pos x="connisteX52" y="connsiteY52"/>
              </a:cxn>
              <a:cxn ang="0">
                <a:pos x="connisteX53" y="connsiteY53"/>
              </a:cxn>
              <a:cxn ang="0">
                <a:pos x="connisteX54" y="connsiteY54"/>
              </a:cxn>
              <a:cxn ang="0">
                <a:pos x="connisteX55" y="connsiteY55"/>
              </a:cxn>
              <a:cxn ang="0">
                <a:pos x="connisteX56" y="connsiteY56"/>
              </a:cxn>
              <a:cxn ang="0">
                <a:pos x="connisteX57" y="connsiteY57"/>
              </a:cxn>
              <a:cxn ang="0">
                <a:pos x="connisteX58" y="connsiteY58"/>
              </a:cxn>
              <a:cxn ang="0">
                <a:pos x="connisteX59" y="connsiteY59"/>
              </a:cxn>
              <a:cxn ang="0">
                <a:pos x="connisteX60" y="connsiteY60"/>
              </a:cxn>
              <a:cxn ang="0">
                <a:pos x="connisteX61" y="connsiteY61"/>
              </a:cxn>
              <a:cxn ang="0">
                <a:pos x="connisteX62" y="connsiteY62"/>
              </a:cxn>
              <a:cxn ang="0">
                <a:pos x="connisteX63" y="connsiteY63"/>
              </a:cxn>
              <a:cxn ang="0">
                <a:pos x="connisteX64" y="connsiteY64"/>
              </a:cxn>
              <a:cxn ang="0">
                <a:pos x="connisteX65" y="connsiteY65"/>
              </a:cxn>
              <a:cxn ang="0">
                <a:pos x="connisteX66" y="connsiteY66"/>
              </a:cxn>
              <a:cxn ang="0">
                <a:pos x="connisteX67" y="connsiteY67"/>
              </a:cxn>
              <a:cxn ang="0">
                <a:pos x="connisteX68" y="connsiteY68"/>
              </a:cxn>
              <a:cxn ang="0">
                <a:pos x="connisteX69" y="connsiteY69"/>
              </a:cxn>
              <a:cxn ang="0">
                <a:pos x="connisteX70" y="connsiteY70"/>
              </a:cxn>
              <a:cxn ang="0">
                <a:pos x="connisteX71" y="connsiteY71"/>
              </a:cxn>
              <a:cxn ang="0">
                <a:pos x="connisteX72" y="connsiteY72"/>
              </a:cxn>
              <a:cxn ang="0">
                <a:pos x="connisteX73" y="connsiteY73"/>
              </a:cxn>
              <a:cxn ang="0">
                <a:pos x="connisteX74" y="connsiteY74"/>
              </a:cxn>
              <a:cxn ang="0">
                <a:pos x="connisteX75" y="connsiteY75"/>
              </a:cxn>
              <a:cxn ang="0">
                <a:pos x="connisteX76" y="connsiteY76"/>
              </a:cxn>
              <a:cxn ang="0">
                <a:pos x="connisteX77" y="connsiteY77"/>
              </a:cxn>
              <a:cxn ang="0">
                <a:pos x="connisteX78" y="connsiteY78"/>
              </a:cxn>
              <a:cxn ang="0">
                <a:pos x="connisteX79" y="connsiteY79"/>
              </a:cxn>
              <a:cxn ang="0">
                <a:pos x="connisteX80" y="connsiteY80"/>
              </a:cxn>
              <a:cxn ang="0">
                <a:pos x="connisteX81" y="connsiteY81"/>
              </a:cxn>
              <a:cxn ang="0">
                <a:pos x="connisteX82" y="connsiteY82"/>
              </a:cxn>
            </a:cxnLst>
            <a:rect l="l" t="t" r="r" b="b"/>
            <a:pathLst>
              <a:path w="5942965" h="1634649">
                <a:moveTo>
                  <a:pt x="0" y="1634649"/>
                </a:moveTo>
                <a:cubicBezTo>
                  <a:pt x="8255" y="1619409"/>
                  <a:pt x="29210" y="1582579"/>
                  <a:pt x="41910" y="1550829"/>
                </a:cubicBezTo>
                <a:cubicBezTo>
                  <a:pt x="54610" y="1519079"/>
                  <a:pt x="50165" y="1510189"/>
                  <a:pt x="62865" y="1476534"/>
                </a:cubicBezTo>
                <a:cubicBezTo>
                  <a:pt x="75565" y="1442879"/>
                  <a:pt x="90805" y="1415574"/>
                  <a:pt x="105410" y="1381919"/>
                </a:cubicBezTo>
                <a:cubicBezTo>
                  <a:pt x="120015" y="1348264"/>
                  <a:pt x="123825" y="1340009"/>
                  <a:pt x="136525" y="1308259"/>
                </a:cubicBezTo>
                <a:cubicBezTo>
                  <a:pt x="149225" y="1276509"/>
                  <a:pt x="153670" y="1255554"/>
                  <a:pt x="168275" y="1223804"/>
                </a:cubicBezTo>
                <a:cubicBezTo>
                  <a:pt x="182880" y="1192054"/>
                  <a:pt x="197485" y="1181894"/>
                  <a:pt x="210185" y="1150144"/>
                </a:cubicBezTo>
                <a:cubicBezTo>
                  <a:pt x="222885" y="1118394"/>
                  <a:pt x="217170" y="1097439"/>
                  <a:pt x="231775" y="1065689"/>
                </a:cubicBezTo>
                <a:cubicBezTo>
                  <a:pt x="246380" y="1033939"/>
                  <a:pt x="265430" y="1021239"/>
                  <a:pt x="284480" y="992029"/>
                </a:cubicBezTo>
                <a:cubicBezTo>
                  <a:pt x="303530" y="962819"/>
                  <a:pt x="307340" y="947579"/>
                  <a:pt x="326390" y="918369"/>
                </a:cubicBezTo>
                <a:cubicBezTo>
                  <a:pt x="345440" y="889159"/>
                  <a:pt x="355600" y="873919"/>
                  <a:pt x="379095" y="844709"/>
                </a:cubicBezTo>
                <a:cubicBezTo>
                  <a:pt x="402590" y="815499"/>
                  <a:pt x="415290" y="800894"/>
                  <a:pt x="442595" y="771049"/>
                </a:cubicBezTo>
                <a:cubicBezTo>
                  <a:pt x="469900" y="741204"/>
                  <a:pt x="490855" y="726599"/>
                  <a:pt x="516255" y="696754"/>
                </a:cubicBezTo>
                <a:cubicBezTo>
                  <a:pt x="541655" y="666909"/>
                  <a:pt x="546100" y="652304"/>
                  <a:pt x="568960" y="623094"/>
                </a:cubicBezTo>
                <a:cubicBezTo>
                  <a:pt x="591820" y="593884"/>
                  <a:pt x="604520" y="578644"/>
                  <a:pt x="631825" y="549434"/>
                </a:cubicBezTo>
                <a:cubicBezTo>
                  <a:pt x="659130" y="520224"/>
                  <a:pt x="673735" y="503079"/>
                  <a:pt x="705485" y="475774"/>
                </a:cubicBezTo>
                <a:cubicBezTo>
                  <a:pt x="737235" y="448469"/>
                  <a:pt x="758190" y="435769"/>
                  <a:pt x="789940" y="412274"/>
                </a:cubicBezTo>
                <a:cubicBezTo>
                  <a:pt x="821690" y="388779"/>
                  <a:pt x="834390" y="376079"/>
                  <a:pt x="863600" y="359569"/>
                </a:cubicBezTo>
                <a:cubicBezTo>
                  <a:pt x="892810" y="343059"/>
                  <a:pt x="907415" y="343059"/>
                  <a:pt x="937260" y="328454"/>
                </a:cubicBezTo>
                <a:cubicBezTo>
                  <a:pt x="967105" y="313849"/>
                  <a:pt x="981710" y="300514"/>
                  <a:pt x="1011555" y="285909"/>
                </a:cubicBezTo>
                <a:cubicBezTo>
                  <a:pt x="1041400" y="271304"/>
                  <a:pt x="1056005" y="266859"/>
                  <a:pt x="1085215" y="254159"/>
                </a:cubicBezTo>
                <a:cubicBezTo>
                  <a:pt x="1114425" y="241459"/>
                  <a:pt x="1129665" y="235744"/>
                  <a:pt x="1158875" y="223044"/>
                </a:cubicBezTo>
                <a:cubicBezTo>
                  <a:pt x="1188085" y="210344"/>
                  <a:pt x="1203325" y="203994"/>
                  <a:pt x="1232535" y="191294"/>
                </a:cubicBezTo>
                <a:cubicBezTo>
                  <a:pt x="1261745" y="178594"/>
                  <a:pt x="1276985" y="172244"/>
                  <a:pt x="1306195" y="159544"/>
                </a:cubicBezTo>
                <a:cubicBezTo>
                  <a:pt x="1335405" y="146844"/>
                  <a:pt x="1348105" y="140494"/>
                  <a:pt x="1379855" y="127794"/>
                </a:cubicBezTo>
                <a:cubicBezTo>
                  <a:pt x="1411605" y="115094"/>
                  <a:pt x="1430655" y="111284"/>
                  <a:pt x="1464310" y="96679"/>
                </a:cubicBezTo>
                <a:cubicBezTo>
                  <a:pt x="1497965" y="82074"/>
                  <a:pt x="1508760" y="66834"/>
                  <a:pt x="1548765" y="54134"/>
                </a:cubicBezTo>
                <a:cubicBezTo>
                  <a:pt x="1588770" y="41434"/>
                  <a:pt x="1626870" y="41434"/>
                  <a:pt x="1664970" y="33179"/>
                </a:cubicBezTo>
                <a:cubicBezTo>
                  <a:pt x="1703070" y="24924"/>
                  <a:pt x="1706880" y="16669"/>
                  <a:pt x="1738630" y="12224"/>
                </a:cubicBezTo>
                <a:cubicBezTo>
                  <a:pt x="1770380" y="7779"/>
                  <a:pt x="1790700" y="14129"/>
                  <a:pt x="1822450" y="12224"/>
                </a:cubicBezTo>
                <a:cubicBezTo>
                  <a:pt x="1854200" y="10319"/>
                  <a:pt x="1866900" y="3334"/>
                  <a:pt x="1896745" y="1429"/>
                </a:cubicBezTo>
                <a:cubicBezTo>
                  <a:pt x="1926590" y="-476"/>
                  <a:pt x="1941195" y="-476"/>
                  <a:pt x="1970405" y="1429"/>
                </a:cubicBezTo>
                <a:cubicBezTo>
                  <a:pt x="1999615" y="3334"/>
                  <a:pt x="2012315" y="3969"/>
                  <a:pt x="2044065" y="12224"/>
                </a:cubicBezTo>
                <a:cubicBezTo>
                  <a:pt x="2075815" y="20479"/>
                  <a:pt x="2096770" y="29369"/>
                  <a:pt x="2128520" y="43974"/>
                </a:cubicBezTo>
                <a:cubicBezTo>
                  <a:pt x="2160270" y="58579"/>
                  <a:pt x="2172970" y="69374"/>
                  <a:pt x="2202180" y="85884"/>
                </a:cubicBezTo>
                <a:cubicBezTo>
                  <a:pt x="2231390" y="102394"/>
                  <a:pt x="2246630" y="110649"/>
                  <a:pt x="2275840" y="127794"/>
                </a:cubicBezTo>
                <a:cubicBezTo>
                  <a:pt x="2305050" y="144939"/>
                  <a:pt x="2320290" y="151289"/>
                  <a:pt x="2349500" y="170339"/>
                </a:cubicBezTo>
                <a:cubicBezTo>
                  <a:pt x="2378710" y="189389"/>
                  <a:pt x="2393950" y="203994"/>
                  <a:pt x="2423160" y="223044"/>
                </a:cubicBezTo>
                <a:cubicBezTo>
                  <a:pt x="2452370" y="242094"/>
                  <a:pt x="2466975" y="248444"/>
                  <a:pt x="2496820" y="264954"/>
                </a:cubicBezTo>
                <a:cubicBezTo>
                  <a:pt x="2526665" y="281464"/>
                  <a:pt x="2541270" y="287814"/>
                  <a:pt x="2571115" y="306864"/>
                </a:cubicBezTo>
                <a:cubicBezTo>
                  <a:pt x="2600960" y="325914"/>
                  <a:pt x="2611120" y="338614"/>
                  <a:pt x="2644775" y="359569"/>
                </a:cubicBezTo>
                <a:cubicBezTo>
                  <a:pt x="2678430" y="380524"/>
                  <a:pt x="2703830" y="393224"/>
                  <a:pt x="2739390" y="412274"/>
                </a:cubicBezTo>
                <a:cubicBezTo>
                  <a:pt x="2774950" y="431324"/>
                  <a:pt x="2790190" y="435769"/>
                  <a:pt x="2823845" y="454819"/>
                </a:cubicBezTo>
                <a:cubicBezTo>
                  <a:pt x="2857500" y="473869"/>
                  <a:pt x="2874645" y="484664"/>
                  <a:pt x="2908300" y="507524"/>
                </a:cubicBezTo>
                <a:cubicBezTo>
                  <a:pt x="2941955" y="530384"/>
                  <a:pt x="2958465" y="547529"/>
                  <a:pt x="2992120" y="570389"/>
                </a:cubicBezTo>
                <a:cubicBezTo>
                  <a:pt x="3025775" y="593249"/>
                  <a:pt x="3044825" y="604044"/>
                  <a:pt x="3076575" y="623094"/>
                </a:cubicBezTo>
                <a:cubicBezTo>
                  <a:pt x="3108325" y="642144"/>
                  <a:pt x="3120390" y="648494"/>
                  <a:pt x="3150235" y="665639"/>
                </a:cubicBezTo>
                <a:cubicBezTo>
                  <a:pt x="3180080" y="682784"/>
                  <a:pt x="3194685" y="692944"/>
                  <a:pt x="3224530" y="707549"/>
                </a:cubicBezTo>
                <a:cubicBezTo>
                  <a:pt x="3254375" y="722154"/>
                  <a:pt x="3268980" y="724694"/>
                  <a:pt x="3298190" y="739299"/>
                </a:cubicBezTo>
                <a:cubicBezTo>
                  <a:pt x="3327400" y="753904"/>
                  <a:pt x="3342640" y="762159"/>
                  <a:pt x="3371850" y="781209"/>
                </a:cubicBezTo>
                <a:cubicBezTo>
                  <a:pt x="3401060" y="800259"/>
                  <a:pt x="3416300" y="814864"/>
                  <a:pt x="3445510" y="833914"/>
                </a:cubicBezTo>
                <a:cubicBezTo>
                  <a:pt x="3474720" y="852964"/>
                  <a:pt x="3489960" y="861854"/>
                  <a:pt x="3519170" y="876459"/>
                </a:cubicBezTo>
                <a:cubicBezTo>
                  <a:pt x="3548380" y="891064"/>
                  <a:pt x="3562985" y="891064"/>
                  <a:pt x="3592830" y="907574"/>
                </a:cubicBezTo>
                <a:cubicBezTo>
                  <a:pt x="3622675" y="924084"/>
                  <a:pt x="3637280" y="943134"/>
                  <a:pt x="3667125" y="960279"/>
                </a:cubicBezTo>
                <a:cubicBezTo>
                  <a:pt x="3696970" y="977424"/>
                  <a:pt x="3711575" y="974884"/>
                  <a:pt x="3740785" y="992029"/>
                </a:cubicBezTo>
                <a:cubicBezTo>
                  <a:pt x="3769995" y="1009174"/>
                  <a:pt x="3782695" y="1019334"/>
                  <a:pt x="3814445" y="1044734"/>
                </a:cubicBezTo>
                <a:cubicBezTo>
                  <a:pt x="3846195" y="1070134"/>
                  <a:pt x="3867150" y="1097439"/>
                  <a:pt x="3898900" y="1118394"/>
                </a:cubicBezTo>
                <a:cubicBezTo>
                  <a:pt x="3930650" y="1139349"/>
                  <a:pt x="3943350" y="1135539"/>
                  <a:pt x="3972560" y="1150144"/>
                </a:cubicBezTo>
                <a:cubicBezTo>
                  <a:pt x="4001770" y="1164749"/>
                  <a:pt x="4014470" y="1173004"/>
                  <a:pt x="4046220" y="1192054"/>
                </a:cubicBezTo>
                <a:cubicBezTo>
                  <a:pt x="4077970" y="1211104"/>
                  <a:pt x="4097020" y="1232059"/>
                  <a:pt x="4130675" y="1244759"/>
                </a:cubicBezTo>
                <a:cubicBezTo>
                  <a:pt x="4164330" y="1257459"/>
                  <a:pt x="4182745" y="1244759"/>
                  <a:pt x="4214495" y="1255554"/>
                </a:cubicBezTo>
                <a:cubicBezTo>
                  <a:pt x="4246245" y="1266349"/>
                  <a:pt x="4255135" y="1280319"/>
                  <a:pt x="4288790" y="1297464"/>
                </a:cubicBezTo>
                <a:cubicBezTo>
                  <a:pt x="4322445" y="1314609"/>
                  <a:pt x="4349750" y="1329214"/>
                  <a:pt x="4383405" y="1340009"/>
                </a:cubicBezTo>
                <a:cubicBezTo>
                  <a:pt x="4417060" y="1350804"/>
                  <a:pt x="4425315" y="1341914"/>
                  <a:pt x="4457065" y="1350169"/>
                </a:cubicBezTo>
                <a:cubicBezTo>
                  <a:pt x="4488815" y="1358424"/>
                  <a:pt x="4505960" y="1373664"/>
                  <a:pt x="4541520" y="1381919"/>
                </a:cubicBezTo>
                <a:cubicBezTo>
                  <a:pt x="4577080" y="1390174"/>
                  <a:pt x="4600575" y="1388269"/>
                  <a:pt x="4636135" y="1392714"/>
                </a:cubicBezTo>
                <a:cubicBezTo>
                  <a:pt x="4671695" y="1397159"/>
                  <a:pt x="4688840" y="1398429"/>
                  <a:pt x="4720590" y="1402874"/>
                </a:cubicBezTo>
                <a:cubicBezTo>
                  <a:pt x="4752340" y="1407319"/>
                  <a:pt x="4762500" y="1409224"/>
                  <a:pt x="4794250" y="1413669"/>
                </a:cubicBezTo>
                <a:cubicBezTo>
                  <a:pt x="4826000" y="1418114"/>
                  <a:pt x="4845050" y="1417479"/>
                  <a:pt x="4878705" y="1423829"/>
                </a:cubicBezTo>
                <a:cubicBezTo>
                  <a:pt x="4912360" y="1430179"/>
                  <a:pt x="4931410" y="1440974"/>
                  <a:pt x="4963160" y="1445419"/>
                </a:cubicBezTo>
                <a:cubicBezTo>
                  <a:pt x="4994910" y="1449864"/>
                  <a:pt x="5007610" y="1443514"/>
                  <a:pt x="5036820" y="1445419"/>
                </a:cubicBezTo>
                <a:cubicBezTo>
                  <a:pt x="5066030" y="1447324"/>
                  <a:pt x="5081270" y="1451134"/>
                  <a:pt x="5110480" y="1455579"/>
                </a:cubicBezTo>
                <a:cubicBezTo>
                  <a:pt x="5139690" y="1460024"/>
                  <a:pt x="5154930" y="1460024"/>
                  <a:pt x="5184140" y="1466374"/>
                </a:cubicBezTo>
                <a:cubicBezTo>
                  <a:pt x="5213350" y="1472724"/>
                  <a:pt x="5228590" y="1482884"/>
                  <a:pt x="5257800" y="1487329"/>
                </a:cubicBezTo>
                <a:cubicBezTo>
                  <a:pt x="5287010" y="1491774"/>
                  <a:pt x="5301615" y="1487329"/>
                  <a:pt x="5331460" y="1487329"/>
                </a:cubicBezTo>
                <a:cubicBezTo>
                  <a:pt x="5361305" y="1487329"/>
                  <a:pt x="5375910" y="1487329"/>
                  <a:pt x="5405755" y="1487329"/>
                </a:cubicBezTo>
                <a:cubicBezTo>
                  <a:pt x="5435600" y="1487329"/>
                  <a:pt x="5450205" y="1487329"/>
                  <a:pt x="5479415" y="1487329"/>
                </a:cubicBezTo>
                <a:cubicBezTo>
                  <a:pt x="5508625" y="1487329"/>
                  <a:pt x="5523865" y="1487329"/>
                  <a:pt x="5553075" y="1487329"/>
                </a:cubicBezTo>
                <a:cubicBezTo>
                  <a:pt x="5582285" y="1487329"/>
                  <a:pt x="5597525" y="1487329"/>
                  <a:pt x="5626735" y="1487329"/>
                </a:cubicBezTo>
                <a:cubicBezTo>
                  <a:pt x="5655945" y="1487329"/>
                  <a:pt x="5668645" y="1487329"/>
                  <a:pt x="5700395" y="1487329"/>
                </a:cubicBezTo>
                <a:cubicBezTo>
                  <a:pt x="5732145" y="1487329"/>
                  <a:pt x="5751195" y="1487329"/>
                  <a:pt x="5784850" y="1487329"/>
                </a:cubicBezTo>
                <a:cubicBezTo>
                  <a:pt x="5818505" y="1487329"/>
                  <a:pt x="5837555" y="1485424"/>
                  <a:pt x="5869305" y="1487329"/>
                </a:cubicBezTo>
                <a:cubicBezTo>
                  <a:pt x="5901055" y="1489234"/>
                  <a:pt x="5929630" y="1496219"/>
                  <a:pt x="5942965" y="1498124"/>
                </a:cubicBezTo>
              </a:path>
            </a:pathLst>
          </a:custGeom>
          <a:no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文本框 10"/>
          <p:cNvSpPr txBox="1"/>
          <p:nvPr/>
        </p:nvSpPr>
        <p:spPr>
          <a:xfrm>
            <a:off x="8313420" y="6115050"/>
            <a:ext cx="1250315" cy="368300"/>
          </a:xfrm>
          <a:prstGeom prst="rect">
            <a:avLst/>
          </a:prstGeom>
          <a:noFill/>
        </p:spPr>
        <p:txBody>
          <a:bodyPr wrap="square" rtlCol="0">
            <a:spAutoFit/>
          </a:bodyPr>
          <a:p>
            <a:pPr algn="ctr"/>
            <a:r>
              <a:rPr lang="zh-CN" altLang="en-US"/>
              <a:t>投入时间</a:t>
            </a:r>
            <a:endParaRPr lang="zh-CN" altLang="en-US"/>
          </a:p>
        </p:txBody>
      </p:sp>
      <p:sp>
        <p:nvSpPr>
          <p:cNvPr id="12" name="文本框 11"/>
          <p:cNvSpPr txBox="1"/>
          <p:nvPr/>
        </p:nvSpPr>
        <p:spPr>
          <a:xfrm>
            <a:off x="3698875" y="5146675"/>
            <a:ext cx="1250315" cy="368300"/>
          </a:xfrm>
          <a:prstGeom prst="rect">
            <a:avLst/>
          </a:prstGeom>
          <a:noFill/>
        </p:spPr>
        <p:txBody>
          <a:bodyPr wrap="square" rtlCol="0">
            <a:spAutoFit/>
          </a:bodyPr>
          <a:p>
            <a:pPr algn="ctr"/>
            <a:r>
              <a:rPr lang="zh-CN" altLang="en-US"/>
              <a:t>收益</a:t>
            </a:r>
            <a:endParaRPr lang="zh-CN" altLang="en-US"/>
          </a:p>
        </p:txBody>
      </p:sp>
      <p:cxnSp>
        <p:nvCxnSpPr>
          <p:cNvPr id="16" name="直接箭头连接符 15"/>
          <p:cNvCxnSpPr>
            <a:stCxn id="10" idx="14"/>
          </p:cNvCxnSpPr>
          <p:nvPr/>
        </p:nvCxnSpPr>
        <p:spPr>
          <a:xfrm flipV="1">
            <a:off x="3002280" y="3997960"/>
            <a:ext cx="116205" cy="948055"/>
          </a:xfrm>
          <a:prstGeom prst="straightConnector1">
            <a:avLst/>
          </a:prstGeom>
          <a:ln w="25400">
            <a:solidFill>
              <a:srgbClr val="70005F"/>
            </a:solidFill>
            <a:tailEnd type="arrow"/>
          </a:ln>
        </p:spPr>
        <p:style>
          <a:lnRef idx="2">
            <a:schemeClr val="accent1"/>
          </a:lnRef>
          <a:fillRef idx="0">
            <a:srgbClr val="FFFFFF"/>
          </a:fillRef>
          <a:effectRef idx="0">
            <a:srgbClr val="FFFFFF"/>
          </a:effectRef>
          <a:fontRef idx="minor">
            <a:schemeClr val="tx1"/>
          </a:fontRef>
        </p:style>
      </p:cxnSp>
      <p:sp>
        <p:nvSpPr>
          <p:cNvPr id="17" name="文本框 16"/>
          <p:cNvSpPr txBox="1"/>
          <p:nvPr/>
        </p:nvSpPr>
        <p:spPr>
          <a:xfrm>
            <a:off x="3107690" y="3565525"/>
            <a:ext cx="2536825" cy="645160"/>
          </a:xfrm>
          <a:prstGeom prst="rect">
            <a:avLst/>
          </a:prstGeom>
          <a:noFill/>
        </p:spPr>
        <p:txBody>
          <a:bodyPr wrap="square" rtlCol="0">
            <a:spAutoFit/>
          </a:bodyPr>
          <a:p>
            <a:r>
              <a:rPr lang="zh-CN" altLang="en-US" b="1">
                <a:solidFill>
                  <a:srgbClr val="86006A"/>
                </a:solidFill>
              </a:rPr>
              <a:t>新的技术贡献解决某一可能挺多人知道的问题</a:t>
            </a:r>
            <a:endParaRPr lang="zh-CN" altLang="en-US" b="1">
              <a:solidFill>
                <a:srgbClr val="86006A"/>
              </a:solidFill>
            </a:endParaRPr>
          </a:p>
        </p:txBody>
      </p:sp>
      <p:cxnSp>
        <p:nvCxnSpPr>
          <p:cNvPr id="18" name="直接箭头连接符 17"/>
          <p:cNvCxnSpPr/>
          <p:nvPr/>
        </p:nvCxnSpPr>
        <p:spPr>
          <a:xfrm flipV="1">
            <a:off x="5805805" y="4566920"/>
            <a:ext cx="684530" cy="674370"/>
          </a:xfrm>
          <a:prstGeom prst="straightConnector1">
            <a:avLst/>
          </a:prstGeom>
          <a:ln w="25400">
            <a:solidFill>
              <a:srgbClr val="70005F"/>
            </a:solidFill>
            <a:tailEnd type="arrow"/>
          </a:ln>
        </p:spPr>
        <p:style>
          <a:lnRef idx="2">
            <a:schemeClr val="accent1"/>
          </a:lnRef>
          <a:fillRef idx="0">
            <a:srgbClr val="FFFFFF"/>
          </a:fillRef>
          <a:effectRef idx="0">
            <a:srgbClr val="FFFFFF"/>
          </a:effectRef>
          <a:fontRef idx="minor">
            <a:schemeClr val="tx1"/>
          </a:fontRef>
        </p:style>
      </p:cxnSp>
      <p:sp>
        <p:nvSpPr>
          <p:cNvPr id="19" name="文本框 18"/>
          <p:cNvSpPr txBox="1"/>
          <p:nvPr/>
        </p:nvSpPr>
        <p:spPr>
          <a:xfrm>
            <a:off x="6490335" y="3742690"/>
            <a:ext cx="2536825" cy="922020"/>
          </a:xfrm>
          <a:prstGeom prst="rect">
            <a:avLst/>
          </a:prstGeom>
          <a:noFill/>
        </p:spPr>
        <p:txBody>
          <a:bodyPr wrap="square" rtlCol="0">
            <a:spAutoFit/>
          </a:bodyPr>
          <a:p>
            <a:r>
              <a:rPr lang="zh-CN" altLang="en-US" b="1">
                <a:solidFill>
                  <a:srgbClr val="86006A"/>
                </a:solidFill>
              </a:rPr>
              <a:t>很少人知道的</a:t>
            </a:r>
            <a:r>
              <a:rPr lang="en-US" altLang="zh-CN" b="1">
                <a:solidFill>
                  <a:srgbClr val="86006A"/>
                </a:solidFill>
              </a:rPr>
              <a:t> </a:t>
            </a:r>
            <a:r>
              <a:rPr lang="zh-CN" altLang="en-US" b="1">
                <a:solidFill>
                  <a:srgbClr val="86006A"/>
                </a:solidFill>
              </a:rPr>
              <a:t>有价值的待解决问题</a:t>
            </a:r>
            <a:r>
              <a:rPr lang="en-US" altLang="zh-CN" b="1">
                <a:solidFill>
                  <a:srgbClr val="86006A"/>
                </a:solidFill>
              </a:rPr>
              <a:t> maybe</a:t>
            </a:r>
            <a:r>
              <a:rPr lang="zh-CN" altLang="en-US" b="1">
                <a:solidFill>
                  <a:srgbClr val="86006A"/>
                </a:solidFill>
              </a:rPr>
              <a:t>需要的技术贡献低一些</a:t>
            </a:r>
            <a:endParaRPr lang="zh-CN" altLang="en-US" b="1">
              <a:solidFill>
                <a:srgbClr val="86006A"/>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1"/>
          </p:cNvPicPr>
          <p:nvPr/>
        </p:nvPicPr>
        <p:blipFill>
          <a:blip r:embed="rId1"/>
          <a:stretch>
            <a:fillRect/>
          </a:stretch>
        </p:blipFill>
        <p:spPr>
          <a:xfrm>
            <a:off x="9871075" y="5906135"/>
            <a:ext cx="2093595" cy="786130"/>
          </a:xfrm>
          <a:prstGeom prst="rect">
            <a:avLst/>
          </a:prstGeom>
        </p:spPr>
      </p:pic>
      <p:pic>
        <p:nvPicPr>
          <p:cNvPr id="13" name="图片 12"/>
          <p:cNvPicPr>
            <a:picLocks noChangeAspect="1"/>
          </p:cNvPicPr>
          <p:nvPr/>
        </p:nvPicPr>
        <p:blipFill>
          <a:blip r:embed="rId2"/>
          <a:stretch>
            <a:fillRect/>
          </a:stretch>
        </p:blipFill>
        <p:spPr>
          <a:xfrm>
            <a:off x="0" y="248920"/>
            <a:ext cx="133350" cy="695325"/>
          </a:xfrm>
          <a:prstGeom prst="rect">
            <a:avLst/>
          </a:prstGeom>
        </p:spPr>
      </p:pic>
      <p:sp>
        <p:nvSpPr>
          <p:cNvPr id="14" name="文本框 13"/>
          <p:cNvSpPr txBox="1"/>
          <p:nvPr/>
        </p:nvSpPr>
        <p:spPr>
          <a:xfrm>
            <a:off x="249555" y="299720"/>
            <a:ext cx="11402060" cy="1753235"/>
          </a:xfrm>
          <a:prstGeom prst="rect">
            <a:avLst/>
          </a:prstGeom>
          <a:noFill/>
        </p:spPr>
        <p:txBody>
          <a:bodyPr wrap="square" rtlCol="0">
            <a:spAutoFit/>
          </a:bodyPr>
          <a:p>
            <a:r>
              <a:rPr lang="zh-CN" altLang="en-US" sz="3600" b="1" dirty="0">
                <a:solidFill>
                  <a:srgbClr val="70005F"/>
                </a:solidFill>
                <a:latin typeface="微软雅黑" panose="00000500000000000000" pitchFamily="34" charset="-122"/>
                <a:ea typeface="微软雅黑" panose="00000500000000000000" pitchFamily="34" charset="-122"/>
                <a:cs typeface="+mj-cs"/>
              </a:rPr>
              <a:t>从</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“零”</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到</a:t>
            </a:r>
            <a:r>
              <a:rPr lang="en-US" altLang="zh-CN" sz="3600" b="1" dirty="0">
                <a:solidFill>
                  <a:srgbClr val="70005F"/>
                </a:solidFill>
                <a:latin typeface="微软雅黑" panose="00000500000000000000" pitchFamily="34" charset="-122"/>
                <a:ea typeface="微软雅黑" panose="00000500000000000000" pitchFamily="34" charset="-122"/>
                <a:cs typeface="+mj-cs"/>
              </a:rPr>
              <a:t> </a:t>
            </a:r>
            <a:r>
              <a:rPr lang="zh-CN" altLang="en-US" sz="3600" b="1" dirty="0">
                <a:solidFill>
                  <a:srgbClr val="70005F"/>
                </a:solidFill>
                <a:latin typeface="微软雅黑" panose="00000500000000000000" pitchFamily="34" charset="-122"/>
                <a:ea typeface="微软雅黑" panose="00000500000000000000" pitchFamily="34" charset="-122"/>
                <a:cs typeface="+mj-cs"/>
              </a:rPr>
              <a:t>“</a:t>
            </a:r>
            <a:r>
              <a:rPr lang="en-US" altLang="zh-CN" sz="3600" b="1" dirty="0">
                <a:solidFill>
                  <a:srgbClr val="70005F"/>
                </a:solidFill>
                <a:latin typeface="微软雅黑" panose="00000500000000000000" pitchFamily="34" charset="-122"/>
                <a:ea typeface="微软雅黑" panose="00000500000000000000" pitchFamily="34" charset="-122"/>
                <a:cs typeface="+mj-cs"/>
              </a:rPr>
              <a:t>SIGGRAPH</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 </a:t>
            </a:r>
            <a:r>
              <a:rPr lang="zh-CN" sz="3600" b="1" dirty="0">
                <a:solidFill>
                  <a:srgbClr val="70005F"/>
                </a:solidFill>
                <a:latin typeface="微软雅黑" panose="00000500000000000000" pitchFamily="34" charset="-122"/>
                <a:ea typeface="微软雅黑" panose="00000500000000000000" pitchFamily="34" charset="-122"/>
                <a:cs typeface="+mj-cs"/>
                <a:sym typeface="+mn-ea"/>
              </a:rPr>
              <a:t>选题</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a:t>
            </a:r>
            <a:r>
              <a:rPr lang="zh-CN" sz="3600" b="1" dirty="0">
                <a:solidFill>
                  <a:srgbClr val="70005F"/>
                </a:solidFill>
                <a:latin typeface="微软雅黑" panose="00000500000000000000" pitchFamily="34" charset="-122"/>
                <a:ea typeface="微软雅黑" panose="00000500000000000000" pitchFamily="34" charset="-122"/>
                <a:cs typeface="+mj-cs"/>
                <a:sym typeface="+mn-ea"/>
              </a:rPr>
              <a:t>与</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 </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a:t>
            </a: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Insight</a:t>
            </a:r>
            <a:r>
              <a:rPr lang="zh-CN" altLang="en-US" sz="3600" b="1" dirty="0">
                <a:solidFill>
                  <a:srgbClr val="70005F"/>
                </a:solidFill>
                <a:latin typeface="微软雅黑" panose="00000500000000000000" pitchFamily="34" charset="-122"/>
                <a:ea typeface="微软雅黑" panose="00000500000000000000" pitchFamily="34" charset="-122"/>
                <a:cs typeface="+mj-cs"/>
                <a:sym typeface="+mn-ea"/>
              </a:rPr>
              <a:t>”的积累</a:t>
            </a:r>
            <a:endParaRPr lang="zh-CN" altLang="en-US" sz="3600" b="1" dirty="0">
              <a:solidFill>
                <a:srgbClr val="70005F"/>
              </a:solidFill>
              <a:latin typeface="微软雅黑" panose="00000500000000000000" pitchFamily="34" charset="-122"/>
              <a:ea typeface="微软雅黑" panose="00000500000000000000" pitchFamily="34" charset="-122"/>
              <a:cs typeface="+mj-cs"/>
              <a:sym typeface="+mn-ea"/>
            </a:endParaRPr>
          </a:p>
          <a:p>
            <a:pPr algn="r"/>
            <a:r>
              <a:rPr lang="en-US" altLang="zh-CN" sz="3600" b="1" dirty="0">
                <a:solidFill>
                  <a:srgbClr val="70005F"/>
                </a:solidFill>
                <a:latin typeface="微软雅黑" panose="00000500000000000000" pitchFamily="34" charset="-122"/>
                <a:ea typeface="微软雅黑" panose="00000500000000000000" pitchFamily="34" charset="-122"/>
                <a:cs typeface="+mj-cs"/>
                <a:sym typeface="+mn-ea"/>
              </a:rPr>
              <a:t>-maybe THE most important decision you’ll make</a:t>
            </a:r>
            <a:endParaRPr lang="en-US" altLang="zh-CN" sz="3600" b="1" dirty="0">
              <a:solidFill>
                <a:srgbClr val="70005F"/>
              </a:solidFill>
              <a:latin typeface="微软雅黑" panose="00000500000000000000" pitchFamily="34" charset="-122"/>
              <a:ea typeface="微软雅黑" panose="00000500000000000000" pitchFamily="34" charset="-122"/>
              <a:cs typeface="+mj-cs"/>
              <a:sym typeface="+mn-ea"/>
            </a:endParaRPr>
          </a:p>
          <a:p>
            <a:endParaRPr lang="en-US" altLang="zh-CN" sz="3600" b="1" dirty="0">
              <a:solidFill>
                <a:srgbClr val="70005F"/>
              </a:solidFill>
              <a:latin typeface="微软雅黑" panose="00000500000000000000" pitchFamily="34" charset="-122"/>
              <a:ea typeface="微软雅黑" panose="00000500000000000000" pitchFamily="34" charset="-122"/>
              <a:cs typeface="+mj-cs"/>
              <a:sym typeface="+mn-ea"/>
            </a:endParaRPr>
          </a:p>
        </p:txBody>
      </p:sp>
      <p:sp>
        <p:nvSpPr>
          <p:cNvPr id="28" name="下箭头 27"/>
          <p:cNvSpPr/>
          <p:nvPr/>
        </p:nvSpPr>
        <p:spPr>
          <a:xfrm>
            <a:off x="9142730" y="2052955"/>
            <a:ext cx="853440" cy="3688080"/>
          </a:xfrm>
          <a:prstGeom prst="down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9" name="文本框 28"/>
          <p:cNvSpPr txBox="1"/>
          <p:nvPr/>
        </p:nvSpPr>
        <p:spPr>
          <a:xfrm>
            <a:off x="9996170" y="2393315"/>
            <a:ext cx="1654810" cy="3138170"/>
          </a:xfrm>
          <a:prstGeom prst="rect">
            <a:avLst/>
          </a:prstGeom>
          <a:noFill/>
        </p:spPr>
        <p:txBody>
          <a:bodyPr wrap="square" rtlCol="0">
            <a:spAutoFit/>
          </a:bodyPr>
          <a:p>
            <a:r>
              <a:rPr lang="zh-CN" altLang="en-US"/>
              <a:t>需</a:t>
            </a:r>
            <a:endParaRPr lang="zh-CN" altLang="en-US"/>
          </a:p>
          <a:p>
            <a:r>
              <a:rPr lang="zh-CN" altLang="en-US"/>
              <a:t>要</a:t>
            </a:r>
            <a:endParaRPr lang="zh-CN" altLang="en-US"/>
          </a:p>
          <a:p>
            <a:r>
              <a:rPr lang="zh-CN" altLang="en-US"/>
              <a:t>更</a:t>
            </a:r>
            <a:endParaRPr lang="zh-CN" altLang="en-US"/>
          </a:p>
          <a:p>
            <a:r>
              <a:rPr lang="zh-CN" altLang="en-US"/>
              <a:t>多</a:t>
            </a:r>
            <a:endParaRPr lang="zh-CN" altLang="en-US"/>
          </a:p>
          <a:p>
            <a:r>
              <a:rPr lang="en-US" altLang="zh-CN"/>
              <a:t>Insight</a:t>
            </a:r>
            <a:br>
              <a:rPr lang="en-US" altLang="zh-CN"/>
            </a:br>
            <a:endParaRPr lang="en-US" altLang="zh-CN"/>
          </a:p>
          <a:p>
            <a:r>
              <a:rPr lang="zh-CN" altLang="en-US"/>
              <a:t>阅读论文</a:t>
            </a:r>
            <a:endParaRPr lang="zh-CN" altLang="en-US"/>
          </a:p>
          <a:p>
            <a:r>
              <a:rPr lang="zh-CN" altLang="en-US"/>
              <a:t>听会议</a:t>
            </a:r>
            <a:endParaRPr lang="zh-CN" altLang="en-US"/>
          </a:p>
          <a:p>
            <a:r>
              <a:rPr lang="zh-CN" altLang="en-US"/>
              <a:t>思考分析问题</a:t>
            </a:r>
            <a:endParaRPr lang="zh-CN" altLang="en-US"/>
          </a:p>
          <a:p>
            <a:r>
              <a:rPr lang="zh-CN" altLang="en-US"/>
              <a:t>动手做实验</a:t>
            </a:r>
            <a:endParaRPr lang="zh-CN" altLang="en-US"/>
          </a:p>
          <a:p>
            <a:endParaRPr lang="zh-CN" altLang="en-US"/>
          </a:p>
        </p:txBody>
      </p:sp>
      <p:cxnSp>
        <p:nvCxnSpPr>
          <p:cNvPr id="30" name="直接连接符 29"/>
          <p:cNvCxnSpPr>
            <a:stCxn id="5" idx="7"/>
          </p:cNvCxnSpPr>
          <p:nvPr/>
        </p:nvCxnSpPr>
        <p:spPr>
          <a:xfrm>
            <a:off x="1522095" y="2291080"/>
            <a:ext cx="3482975" cy="130175"/>
          </a:xfrm>
          <a:prstGeom prst="line">
            <a:avLst/>
          </a:prstGeom>
        </p:spPr>
        <p:style>
          <a:lnRef idx="2">
            <a:schemeClr val="accent1"/>
          </a:lnRef>
          <a:fillRef idx="0">
            <a:srgbClr val="FFFFFF"/>
          </a:fillRef>
          <a:effectRef idx="0">
            <a:srgbClr val="FFFFFF"/>
          </a:effectRef>
          <a:fontRef idx="minor">
            <a:schemeClr val="tx1"/>
          </a:fontRef>
        </p:style>
      </p:cxnSp>
      <p:sp>
        <p:nvSpPr>
          <p:cNvPr id="31" name="矩形 30"/>
          <p:cNvSpPr/>
          <p:nvPr/>
        </p:nvSpPr>
        <p:spPr>
          <a:xfrm>
            <a:off x="5060315" y="2090420"/>
            <a:ext cx="3951605" cy="642620"/>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3" name="文本框 32"/>
          <p:cNvSpPr txBox="1"/>
          <p:nvPr/>
        </p:nvSpPr>
        <p:spPr>
          <a:xfrm>
            <a:off x="5288915" y="2209165"/>
            <a:ext cx="3388995" cy="368300"/>
          </a:xfrm>
          <a:prstGeom prst="rect">
            <a:avLst/>
          </a:prstGeom>
          <a:noFill/>
        </p:spPr>
        <p:txBody>
          <a:bodyPr wrap="square" rtlCol="0">
            <a:spAutoFit/>
          </a:bodyPr>
          <a:p>
            <a:pPr algn="ctr"/>
            <a:r>
              <a:rPr lang="zh-CN" altLang="en-US"/>
              <a:t>建筑物</a:t>
            </a:r>
            <a:r>
              <a:rPr lang="en-US" altLang="zh-CN"/>
              <a:t>LOD</a:t>
            </a:r>
            <a:r>
              <a:rPr lang="zh-CN" altLang="en-US"/>
              <a:t>生成</a:t>
            </a:r>
            <a:endParaRPr lang="zh-CN" altLang="en-US"/>
          </a:p>
        </p:txBody>
      </p:sp>
      <p:cxnSp>
        <p:nvCxnSpPr>
          <p:cNvPr id="34" name="直接连接符 33"/>
          <p:cNvCxnSpPr>
            <a:stCxn id="46" idx="6"/>
          </p:cNvCxnSpPr>
          <p:nvPr/>
        </p:nvCxnSpPr>
        <p:spPr>
          <a:xfrm flipV="1">
            <a:off x="892175" y="4977765"/>
            <a:ext cx="3722370" cy="941070"/>
          </a:xfrm>
          <a:prstGeom prst="line">
            <a:avLst/>
          </a:prstGeom>
        </p:spPr>
        <p:style>
          <a:lnRef idx="2">
            <a:schemeClr val="accent1"/>
          </a:lnRef>
          <a:fillRef idx="0">
            <a:srgbClr val="FFFFFF"/>
          </a:fillRef>
          <a:effectRef idx="0">
            <a:srgbClr val="FFFFFF"/>
          </a:effectRef>
          <a:fontRef idx="minor">
            <a:schemeClr val="tx1"/>
          </a:fontRef>
        </p:style>
      </p:cxnSp>
      <p:sp>
        <p:nvSpPr>
          <p:cNvPr id="35" name="矩形 34"/>
          <p:cNvSpPr/>
          <p:nvPr/>
        </p:nvSpPr>
        <p:spPr>
          <a:xfrm>
            <a:off x="4614545" y="4652010"/>
            <a:ext cx="3951605" cy="1464310"/>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6" name="文本框 35"/>
          <p:cNvSpPr txBox="1"/>
          <p:nvPr/>
        </p:nvSpPr>
        <p:spPr>
          <a:xfrm>
            <a:off x="4674870" y="4770755"/>
            <a:ext cx="3907155" cy="1198880"/>
          </a:xfrm>
          <a:prstGeom prst="rect">
            <a:avLst/>
          </a:prstGeom>
          <a:noFill/>
        </p:spPr>
        <p:txBody>
          <a:bodyPr wrap="square" rtlCol="0">
            <a:spAutoFit/>
          </a:bodyPr>
          <a:p>
            <a:r>
              <a:rPr lang="zh-CN"/>
              <a:t>现有工作都是分析单个建筑物来生成</a:t>
            </a:r>
            <a:r>
              <a:rPr lang="en-US" altLang="zh-CN"/>
              <a:t>LOD </a:t>
            </a:r>
            <a:r>
              <a:rPr lang="zh-CN" altLang="en-US"/>
              <a:t>那么如果我手里有临近的多个建筑物</a:t>
            </a:r>
            <a:r>
              <a:rPr lang="en-US" altLang="zh-CN"/>
              <a:t> </a:t>
            </a:r>
            <a:r>
              <a:rPr lang="zh-CN" altLang="en-US"/>
              <a:t>能不能利用起来帮助我得到更好的</a:t>
            </a:r>
            <a:r>
              <a:rPr lang="en-US" altLang="zh-CN"/>
              <a:t>LOD</a:t>
            </a:r>
            <a:r>
              <a:rPr lang="zh-CN" altLang="en-US"/>
              <a:t>表示呢？</a:t>
            </a:r>
            <a:endParaRPr lang="zh-CN" altLang="en-US"/>
          </a:p>
        </p:txBody>
      </p:sp>
      <p:sp>
        <p:nvSpPr>
          <p:cNvPr id="3" name="文本框 2"/>
          <p:cNvSpPr txBox="1"/>
          <p:nvPr/>
        </p:nvSpPr>
        <p:spPr>
          <a:xfrm>
            <a:off x="10795" y="1840865"/>
            <a:ext cx="1002030" cy="368300"/>
          </a:xfrm>
          <a:prstGeom prst="rect">
            <a:avLst/>
          </a:prstGeom>
          <a:noFill/>
        </p:spPr>
        <p:txBody>
          <a:bodyPr wrap="square" rtlCol="0">
            <a:spAutoFit/>
          </a:bodyPr>
          <a:p>
            <a:pPr algn="ctr"/>
            <a:r>
              <a:rPr lang="zh-CN" altLang="en-US"/>
              <a:t>问题树</a:t>
            </a:r>
            <a:endParaRPr lang="zh-CN" altLang="en-US"/>
          </a:p>
        </p:txBody>
      </p:sp>
      <p:sp>
        <p:nvSpPr>
          <p:cNvPr id="5" name="椭圆 4"/>
          <p:cNvSpPr/>
          <p:nvPr/>
        </p:nvSpPr>
        <p:spPr>
          <a:xfrm>
            <a:off x="907415" y="2185670"/>
            <a:ext cx="720000" cy="72000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椭圆 5"/>
          <p:cNvSpPr/>
          <p:nvPr/>
        </p:nvSpPr>
        <p:spPr>
          <a:xfrm>
            <a:off x="1666875" y="2923540"/>
            <a:ext cx="540000" cy="54000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37" name="直接连接符 36"/>
          <p:cNvCxnSpPr>
            <a:stCxn id="5" idx="3"/>
          </p:cNvCxnSpPr>
          <p:nvPr/>
        </p:nvCxnSpPr>
        <p:spPr>
          <a:xfrm flipH="1">
            <a:off x="439420" y="2800350"/>
            <a:ext cx="573405" cy="519430"/>
          </a:xfrm>
          <a:prstGeom prst="line">
            <a:avLst/>
          </a:prstGeom>
        </p:spPr>
        <p:style>
          <a:lnRef idx="2">
            <a:schemeClr val="accent1"/>
          </a:lnRef>
          <a:fillRef idx="0">
            <a:srgbClr val="FFFFFF"/>
          </a:fillRef>
          <a:effectRef idx="0">
            <a:srgbClr val="FFFFFF"/>
          </a:effectRef>
          <a:fontRef idx="minor">
            <a:schemeClr val="tx1"/>
          </a:fontRef>
        </p:style>
      </p:cxnSp>
      <p:sp>
        <p:nvSpPr>
          <p:cNvPr id="38" name="椭圆 37"/>
          <p:cNvSpPr/>
          <p:nvPr/>
        </p:nvSpPr>
        <p:spPr>
          <a:xfrm>
            <a:off x="170815" y="3091815"/>
            <a:ext cx="464185" cy="45339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39" name="直接连接符 38"/>
          <p:cNvCxnSpPr>
            <a:stCxn id="6" idx="5"/>
          </p:cNvCxnSpPr>
          <p:nvPr/>
        </p:nvCxnSpPr>
        <p:spPr>
          <a:xfrm>
            <a:off x="2127885" y="3384550"/>
            <a:ext cx="161925" cy="645795"/>
          </a:xfrm>
          <a:prstGeom prst="line">
            <a:avLst/>
          </a:prstGeom>
        </p:spPr>
        <p:style>
          <a:lnRef idx="2">
            <a:schemeClr val="accent1"/>
          </a:lnRef>
          <a:fillRef idx="0">
            <a:srgbClr val="FFFFFF"/>
          </a:fillRef>
          <a:effectRef idx="0">
            <a:srgbClr val="FFFFFF"/>
          </a:effectRef>
          <a:fontRef idx="minor">
            <a:schemeClr val="tx1"/>
          </a:fontRef>
        </p:style>
      </p:cxnSp>
      <p:sp>
        <p:nvSpPr>
          <p:cNvPr id="40" name="椭圆 39"/>
          <p:cNvSpPr/>
          <p:nvPr/>
        </p:nvSpPr>
        <p:spPr>
          <a:xfrm>
            <a:off x="2063115" y="3945890"/>
            <a:ext cx="464185" cy="45339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41" name="直接连接符 40"/>
          <p:cNvCxnSpPr>
            <a:stCxn id="6" idx="3"/>
          </p:cNvCxnSpPr>
          <p:nvPr/>
        </p:nvCxnSpPr>
        <p:spPr>
          <a:xfrm flipH="1">
            <a:off x="1487805" y="3384550"/>
            <a:ext cx="257810" cy="540385"/>
          </a:xfrm>
          <a:prstGeom prst="line">
            <a:avLst/>
          </a:prstGeom>
        </p:spPr>
        <p:style>
          <a:lnRef idx="2">
            <a:schemeClr val="accent1"/>
          </a:lnRef>
          <a:fillRef idx="0">
            <a:srgbClr val="FFFFFF"/>
          </a:fillRef>
          <a:effectRef idx="0">
            <a:srgbClr val="FFFFFF"/>
          </a:effectRef>
          <a:fontRef idx="minor">
            <a:schemeClr val="tx1"/>
          </a:fontRef>
        </p:style>
      </p:cxnSp>
      <p:sp>
        <p:nvSpPr>
          <p:cNvPr id="42" name="椭圆 41"/>
          <p:cNvSpPr/>
          <p:nvPr/>
        </p:nvSpPr>
        <p:spPr>
          <a:xfrm>
            <a:off x="1202690" y="3850640"/>
            <a:ext cx="464185" cy="45339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43" name="直接连接符 42"/>
          <p:cNvCxnSpPr/>
          <p:nvPr/>
        </p:nvCxnSpPr>
        <p:spPr>
          <a:xfrm flipH="1">
            <a:off x="1045845" y="4237990"/>
            <a:ext cx="257810" cy="540385"/>
          </a:xfrm>
          <a:prstGeom prst="line">
            <a:avLst/>
          </a:prstGeom>
        </p:spPr>
        <p:style>
          <a:lnRef idx="2">
            <a:schemeClr val="accent1"/>
          </a:lnRef>
          <a:fillRef idx="0">
            <a:srgbClr val="FFFFFF"/>
          </a:fillRef>
          <a:effectRef idx="0">
            <a:srgbClr val="FFFFFF"/>
          </a:effectRef>
          <a:fontRef idx="minor">
            <a:schemeClr val="tx1"/>
          </a:fontRef>
        </p:style>
      </p:cxnSp>
      <p:sp>
        <p:nvSpPr>
          <p:cNvPr id="44" name="椭圆 43"/>
          <p:cNvSpPr/>
          <p:nvPr/>
        </p:nvSpPr>
        <p:spPr>
          <a:xfrm>
            <a:off x="839470" y="4777740"/>
            <a:ext cx="360000" cy="36000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45" name="直接连接符 44"/>
          <p:cNvCxnSpPr>
            <a:stCxn id="44" idx="3"/>
          </p:cNvCxnSpPr>
          <p:nvPr/>
        </p:nvCxnSpPr>
        <p:spPr>
          <a:xfrm flipH="1">
            <a:off x="634365" y="5085080"/>
            <a:ext cx="257810" cy="607060"/>
          </a:xfrm>
          <a:prstGeom prst="line">
            <a:avLst/>
          </a:prstGeom>
        </p:spPr>
        <p:style>
          <a:lnRef idx="2">
            <a:schemeClr val="accent1"/>
          </a:lnRef>
          <a:fillRef idx="0">
            <a:srgbClr val="FFFFFF"/>
          </a:fillRef>
          <a:effectRef idx="0">
            <a:srgbClr val="FFFFFF"/>
          </a:effectRef>
          <a:fontRef idx="minor">
            <a:schemeClr val="tx1"/>
          </a:fontRef>
        </p:style>
      </p:cxnSp>
      <p:sp>
        <p:nvSpPr>
          <p:cNvPr id="46" name="椭圆 45"/>
          <p:cNvSpPr/>
          <p:nvPr/>
        </p:nvSpPr>
        <p:spPr>
          <a:xfrm>
            <a:off x="427990" y="5692140"/>
            <a:ext cx="464185" cy="45339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7" name="椭圆 46"/>
          <p:cNvSpPr/>
          <p:nvPr/>
        </p:nvSpPr>
        <p:spPr>
          <a:xfrm>
            <a:off x="907415" y="6612255"/>
            <a:ext cx="216000" cy="216000"/>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48" name="直接连接符 47"/>
          <p:cNvCxnSpPr/>
          <p:nvPr/>
        </p:nvCxnSpPr>
        <p:spPr>
          <a:xfrm>
            <a:off x="850900" y="5966460"/>
            <a:ext cx="161925" cy="645795"/>
          </a:xfrm>
          <a:prstGeom prst="line">
            <a:avLst/>
          </a:prstGeom>
        </p:spPr>
        <p:style>
          <a:lnRef idx="2">
            <a:schemeClr val="accent1"/>
          </a:lnRef>
          <a:fillRef idx="0">
            <a:srgbClr val="FFFFFF"/>
          </a:fillRef>
          <a:effectRef idx="0">
            <a:srgbClr val="FFFFFF"/>
          </a:effectRef>
          <a:fontRef idx="minor">
            <a:schemeClr val="tx1"/>
          </a:fontRef>
        </p:style>
      </p:cxnSp>
      <p:cxnSp>
        <p:nvCxnSpPr>
          <p:cNvPr id="7" name="直接连接符 6"/>
          <p:cNvCxnSpPr>
            <a:stCxn id="5" idx="5"/>
          </p:cNvCxnSpPr>
          <p:nvPr/>
        </p:nvCxnSpPr>
        <p:spPr>
          <a:xfrm>
            <a:off x="1522095" y="2800350"/>
            <a:ext cx="191770" cy="230505"/>
          </a:xfrm>
          <a:prstGeom prst="line">
            <a:avLst/>
          </a:prstGeom>
        </p:spPr>
        <p:style>
          <a:lnRef idx="2">
            <a:schemeClr val="accent1"/>
          </a:lnRef>
          <a:fillRef idx="0">
            <a:srgbClr val="FFFFFF"/>
          </a:fillRef>
          <a:effectRef idx="0">
            <a:srgbClr val="FFFFFF"/>
          </a:effectRef>
          <a:fontRef idx="minor">
            <a:schemeClr val="tx1"/>
          </a:fontRef>
        </p:style>
      </p:cxn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M_SLIDE_MODEL_TYPE" val="cover"/>
</p:tagLst>
</file>

<file path=ppt/tags/tag2.xml><?xml version="1.0" encoding="utf-8"?>
<p:tagLst xmlns:p="http://schemas.openxmlformats.org/presentationml/2006/main">
  <p:tag name="KSO_WM_SLIDE_MODEL_TYPE" val="cover"/>
</p:tagLst>
</file>

<file path=ppt/tags/tag3.xml><?xml version="1.0" encoding="utf-8"?>
<p:tagLst xmlns:p="http://schemas.openxmlformats.org/presentationml/2006/main">
  <p:tag name="COMMONDATA" val="eyJoZGlkIjoiMzEwNTM5NzYwMDRjMzkwZTVkZjY2ODkwMGIxNGU0OTUifQ=="/>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空白设计模板">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2764</Words>
  <Application>WPS 演示</Application>
  <PresentationFormat>宽屏</PresentationFormat>
  <Paragraphs>193</Paragraphs>
  <Slides>14</Slides>
  <Notes>29</Notes>
  <HiddenSlides>0</HiddenSlides>
  <MMClips>0</MMClips>
  <ScaleCrop>false</ScaleCrop>
  <HeadingPairs>
    <vt:vector size="6" baseType="variant">
      <vt:variant>
        <vt:lpstr>已用的字体</vt:lpstr>
      </vt:variant>
      <vt:variant>
        <vt:i4>22</vt:i4>
      </vt:variant>
      <vt:variant>
        <vt:lpstr>主题</vt:lpstr>
      </vt:variant>
      <vt:variant>
        <vt:i4>2</vt:i4>
      </vt:variant>
      <vt:variant>
        <vt:lpstr>幻灯片标题</vt:lpstr>
      </vt:variant>
      <vt:variant>
        <vt:i4>14</vt:i4>
      </vt:variant>
    </vt:vector>
  </HeadingPairs>
  <TitlesOfParts>
    <vt:vector size="38" baseType="lpstr">
      <vt:lpstr>Arial</vt:lpstr>
      <vt:lpstr>宋体</vt:lpstr>
      <vt:lpstr>Wingdings</vt:lpstr>
      <vt:lpstr>微软雅黑</vt:lpstr>
      <vt:lpstr>汉仪旗黑</vt:lpstr>
      <vt:lpstr>黑体</vt:lpstr>
      <vt:lpstr>汉仪中黑KW</vt:lpstr>
      <vt:lpstr>Calibri</vt:lpstr>
      <vt:lpstr>Helvetica Neue</vt:lpstr>
      <vt:lpstr>华文楷体</vt:lpstr>
      <vt:lpstr>华文新魏</vt:lpstr>
      <vt:lpstr>宋体-简</vt:lpstr>
      <vt:lpstr>Times New Roman</vt:lpstr>
      <vt:lpstr>Calibri</vt:lpstr>
      <vt:lpstr>楷体</vt:lpstr>
      <vt:lpstr>Gill Sans</vt:lpstr>
      <vt:lpstr>汉仪楷体KW</vt:lpstr>
      <vt:lpstr>Arial Unicode MS</vt:lpstr>
      <vt:lpstr>Calibri Light</vt:lpstr>
      <vt:lpstr>微软雅黑</vt:lpstr>
      <vt:lpstr>楷体</vt:lpstr>
      <vt:lpstr>黑体</vt:lpstr>
      <vt:lpstr>Office Theme</vt:lpstr>
      <vt:lpstr>1_空白设计模板</vt:lpstr>
      <vt:lpstr>土木到图形学、几何建模到物理仿真科研经验分享</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谢谢</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BING: Binarized Normed Gradients for Objectness Estimation at 300fps</dc:title>
  <dc:creator>MingMing Cheng</dc:creator>
  <cp:lastModifiedBy>张润泽</cp:lastModifiedBy>
  <cp:revision>1025</cp:revision>
  <dcterms:created xsi:type="dcterms:W3CDTF">2026-07-03T10:56:18Z</dcterms:created>
  <dcterms:modified xsi:type="dcterms:W3CDTF">2026-07-03T10:56:18Z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HEADER_334E55B0-647D-440b-865C-3EC943EB4CBC">
    <vt:lpwstr>XGRvY3VtZW50Y2xhc3N7YXJ0aWNsZX0KXHVzZXBhY2thZ2VbdXNlbmFtZXNde2NvbG9yfQpcdXNlcGFja2FnZXthbXNtYXRoLGFtc3N5bWJ9Clx1c2VwYWNrYWdlW3V0Zjhde2lucHV0ZW5jfQpccGFnZXN0eWxle2VtcHR5fQpcYmVnaW57ZG9jdW1lbnR9Cg==</vt:lpwstr>
  </property>
  <property fmtid="{D5CDD505-2E9C-101B-9397-08002B2CF9AE}" pid="3" name="FOOTER_334E55B0-647D-440b-865C-3EC943EB4CBC">
    <vt:lpwstr>XGVuZHtkb2N1bWVudH0K</vt:lpwstr>
  </property>
  <property fmtid="{D5CDD505-2E9C-101B-9397-08002B2CF9AE}" pid="4" name="KSOProductBuildVer">
    <vt:lpwstr>2052-12.1.22524.22524</vt:lpwstr>
  </property>
  <property fmtid="{D5CDD505-2E9C-101B-9397-08002B2CF9AE}" pid="5" name="ICV">
    <vt:lpwstr>025D8358E631D0B9A56D3F6ADC4E9A7C_43</vt:lpwstr>
  </property>
</Properties>
</file>